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902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720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609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832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5062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55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48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899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154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961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789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E02B8-84BD-48D8-9291-24C7700D93B7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3A4C7-B43E-4C12-A9FF-74407B62A50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55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3459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Coniston </a:t>
            </a:r>
            <a:r>
              <a:rPr lang="en-GB" dirty="0" err="1" smtClean="0"/>
              <a:t>Coppermines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Part 3</a:t>
            </a:r>
            <a:br>
              <a:rPr lang="en-GB" dirty="0" smtClean="0"/>
            </a:br>
            <a:r>
              <a:rPr lang="en-GB" dirty="0" smtClean="0"/>
              <a:t>Stephe Cove October 2026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21880"/>
            <a:ext cx="6858000" cy="165576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450 years of history</a:t>
            </a: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231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7975" y="5157192"/>
            <a:ext cx="8296473" cy="1470025"/>
          </a:xfrm>
          <a:solidFill>
            <a:srgbClr val="CC6C15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450 YEARS OF CONISTON HISTORY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49762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59645"/>
            <a:ext cx="5150013" cy="302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402" y="1972221"/>
            <a:ext cx="2191046" cy="312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9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393" y="300978"/>
            <a:ext cx="7886700" cy="931564"/>
          </a:xfrm>
        </p:spPr>
        <p:txBody>
          <a:bodyPr/>
          <a:lstStyle/>
          <a:p>
            <a:r>
              <a:rPr lang="en-GB" dirty="0" smtClean="0"/>
              <a:t>Company of Mines Royal 1564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383" y="1232542"/>
            <a:ext cx="6480720" cy="5625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German miners to 1620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700" y="1480000"/>
            <a:ext cx="4977674" cy="532096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7544" y="260648"/>
            <a:ext cx="165618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1599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542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71628" y="188976"/>
            <a:ext cx="9000744" cy="6480048"/>
            <a:chOff x="71628" y="188976"/>
            <a:chExt cx="9000744" cy="64800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" y="188976"/>
              <a:ext cx="9000744" cy="6480048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395536" y="1124744"/>
              <a:ext cx="5684068" cy="3897724"/>
              <a:chOff x="395536" y="1124744"/>
              <a:chExt cx="5684068" cy="3897724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5536" y="1844824"/>
                <a:ext cx="3362611" cy="2750443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395536" y="4653136"/>
                <a:ext cx="33626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/>
                  <a:t>St Andrew’s Church – to give scale</a:t>
                </a:r>
                <a:endParaRPr lang="en-GB" dirty="0"/>
              </a:p>
            </p:txBody>
          </p:sp>
          <p:pic>
            <p:nvPicPr>
              <p:cNvPr id="5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24128" y="1124744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cxnSp>
        <p:nvCxnSpPr>
          <p:cNvPr id="9" name="Straight Arrow Connector 8"/>
          <p:cNvCxnSpPr/>
          <p:nvPr/>
        </p:nvCxnSpPr>
        <p:spPr>
          <a:xfrm flipV="1">
            <a:off x="3923928" y="1484784"/>
            <a:ext cx="1800200" cy="1080121"/>
          </a:xfrm>
          <a:prstGeom prst="straightConnector1">
            <a:avLst/>
          </a:prstGeom>
          <a:ln w="190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51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Coffin levels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270" y="1975398"/>
            <a:ext cx="2874693" cy="43924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38492" y="2839494"/>
            <a:ext cx="2615601" cy="35283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7544" y="260648"/>
            <a:ext cx="23042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late 1500s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744" y="2641014"/>
            <a:ext cx="2813755" cy="372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34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Drainage rather than pumping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18002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1500s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180" y="1364829"/>
            <a:ext cx="409575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88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Outcropping ore – Simon’s Nick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360040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before the Civil War 1640s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1527" r="56405"/>
          <a:stretch/>
        </p:blipFill>
        <p:spPr>
          <a:xfrm>
            <a:off x="628650" y="1390872"/>
            <a:ext cx="3439294" cy="52177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43476" t="1527" r="11784"/>
          <a:stretch/>
        </p:blipFill>
        <p:spPr>
          <a:xfrm>
            <a:off x="4873924" y="1375365"/>
            <a:ext cx="3540130" cy="523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2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Outcropping ore – White Works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473"/>
            <a:ext cx="259228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Civil War 1640s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073" r="6198"/>
          <a:stretch/>
        </p:blipFill>
        <p:spPr>
          <a:xfrm>
            <a:off x="5487854" y="1319842"/>
            <a:ext cx="3453257" cy="55381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022" b="2348"/>
          <a:stretch/>
        </p:blipFill>
        <p:spPr>
          <a:xfrm>
            <a:off x="112143" y="2277374"/>
            <a:ext cx="5200604" cy="4580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1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Below Simon’s Nick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84797" y="131252"/>
            <a:ext cx="144016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mid 1600s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29157"/>
          <a:stretch/>
        </p:blipFill>
        <p:spPr>
          <a:xfrm>
            <a:off x="2135351" y="1266927"/>
            <a:ext cx="5976664" cy="559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6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71628" y="188976"/>
            <a:ext cx="9000744" cy="6480048"/>
            <a:chOff x="71628" y="188976"/>
            <a:chExt cx="9000744" cy="6480048"/>
          </a:xfrm>
        </p:grpSpPr>
        <p:grpSp>
          <p:nvGrpSpPr>
            <p:cNvPr id="13" name="Group 12"/>
            <p:cNvGrpSpPr/>
            <p:nvPr/>
          </p:nvGrpSpPr>
          <p:grpSpPr>
            <a:xfrm>
              <a:off x="71628" y="188976"/>
              <a:ext cx="9000744" cy="6480048"/>
              <a:chOff x="71628" y="188976"/>
              <a:chExt cx="9000744" cy="6480048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71628" y="188976"/>
                <a:ext cx="9000744" cy="6480048"/>
                <a:chOff x="71628" y="188976"/>
                <a:chExt cx="9000744" cy="6480048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628" y="188976"/>
                  <a:ext cx="9000744" cy="6480048"/>
                </a:xfrm>
                <a:prstGeom prst="rect">
                  <a:avLst/>
                </a:prstGeom>
              </p:spPr>
            </p:pic>
            <p:pic>
              <p:nvPicPr>
                <p:cNvPr id="5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944716" y="1412776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2" name="Rectangle 11"/>
              <p:cNvSpPr/>
              <p:nvPr/>
            </p:nvSpPr>
            <p:spPr>
              <a:xfrm>
                <a:off x="1043608" y="1475662"/>
                <a:ext cx="26271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 smtClean="0"/>
                  <a:t>Road level at Youth Hostel</a:t>
                </a:r>
                <a:endParaRPr lang="en-GB" dirty="0"/>
              </a:p>
            </p:txBody>
          </p:sp>
        </p:grp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15616" y="1817437"/>
              <a:ext cx="2471154" cy="13955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634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East </a:t>
            </a:r>
            <a:r>
              <a:rPr lang="en-GB" dirty="0" err="1" smtClean="0"/>
              <a:t>Bonsor</a:t>
            </a:r>
            <a:r>
              <a:rPr lang="en-GB" dirty="0" smtClean="0"/>
              <a:t> Shaft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22322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1760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68" y="1795167"/>
            <a:ext cx="6193521" cy="46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71628" y="188976"/>
            <a:ext cx="9000744" cy="6480048"/>
            <a:chOff x="71628" y="188976"/>
            <a:chExt cx="9000744" cy="64800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" y="188976"/>
              <a:ext cx="9000744" cy="6480048"/>
            </a:xfrm>
            <a:prstGeom prst="rect">
              <a:avLst/>
            </a:prstGeom>
          </p:spPr>
        </p:pic>
        <p:grpSp>
          <p:nvGrpSpPr>
            <p:cNvPr id="17" name="Group 16"/>
            <p:cNvGrpSpPr/>
            <p:nvPr/>
          </p:nvGrpSpPr>
          <p:grpSpPr>
            <a:xfrm>
              <a:off x="5801196" y="1628800"/>
              <a:ext cx="356988" cy="1223072"/>
              <a:chOff x="5801196" y="1700808"/>
              <a:chExt cx="356988" cy="1223072"/>
            </a:xfrm>
          </p:grpSpPr>
          <p:pic>
            <p:nvPicPr>
              <p:cNvPr id="6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1700808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6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1946646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192484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434356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676328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6444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Adits</a:t>
            </a:r>
            <a:r>
              <a:rPr lang="en-GB" dirty="0" smtClean="0"/>
              <a:t> connecting </a:t>
            </a:r>
            <a:r>
              <a:rPr lang="en-GB" dirty="0" smtClean="0"/>
              <a:t>the surface </a:t>
            </a:r>
            <a:br>
              <a:rPr lang="en-GB" dirty="0" smtClean="0"/>
            </a:br>
            <a:r>
              <a:rPr lang="en-GB" dirty="0" smtClean="0"/>
              <a:t>to </a:t>
            </a:r>
            <a:r>
              <a:rPr lang="en-GB" dirty="0" smtClean="0"/>
              <a:t>the veins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420976" y="113999"/>
            <a:ext cx="252028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early 1800s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527" r="3139" b="1530"/>
          <a:stretch/>
        </p:blipFill>
        <p:spPr>
          <a:xfrm>
            <a:off x="5266640" y="1137143"/>
            <a:ext cx="3456384" cy="539533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408" y="2632461"/>
            <a:ext cx="4701345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0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5589240"/>
            <a:ext cx="8856984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Old Engine Shaft connecting to lower levels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22322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early 1800s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120" y="188640"/>
            <a:ext cx="4001376" cy="52565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2192361"/>
            <a:ext cx="4347009" cy="328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9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Deep Level - linking and draining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260648"/>
            <a:ext cx="158417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1825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69"/>
          <a:stretch/>
        </p:blipFill>
        <p:spPr>
          <a:xfrm>
            <a:off x="467544" y="1497949"/>
            <a:ext cx="2949254" cy="49434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1578" y="1586731"/>
            <a:ext cx="4754878" cy="495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70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" y="188976"/>
            <a:ext cx="9000744" cy="6480048"/>
          </a:xfrm>
          <a:prstGeom prst="rect">
            <a:avLst/>
          </a:prstGeom>
        </p:spPr>
      </p:pic>
      <p:grpSp>
        <p:nvGrpSpPr>
          <p:cNvPr id="21" name="Group 20"/>
          <p:cNvGrpSpPr/>
          <p:nvPr/>
        </p:nvGrpSpPr>
        <p:grpSpPr>
          <a:xfrm>
            <a:off x="5796136" y="1700808"/>
            <a:ext cx="368621" cy="2945793"/>
            <a:chOff x="5796136" y="1700808"/>
            <a:chExt cx="368621" cy="2945793"/>
          </a:xfrm>
        </p:grpSpPr>
        <p:grpSp>
          <p:nvGrpSpPr>
            <p:cNvPr id="19" name="Group 18"/>
            <p:cNvGrpSpPr/>
            <p:nvPr/>
          </p:nvGrpSpPr>
          <p:grpSpPr>
            <a:xfrm>
              <a:off x="5796136" y="1700808"/>
              <a:ext cx="368621" cy="2945793"/>
              <a:chOff x="5796136" y="1628800"/>
              <a:chExt cx="368621" cy="2945793"/>
            </a:xfrm>
          </p:grpSpPr>
          <p:pic>
            <p:nvPicPr>
              <p:cNvPr id="4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1628800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4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1874638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120476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362348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1196" y="2604320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9281" y="4327041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2851813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3098852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5635" y="3344169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2708" y="3589486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05064" y="3837815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5" name="Picture 2" descr="Image result for coniston church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9281" y="4149080"/>
              <a:ext cx="355476" cy="2475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9435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386" y="629980"/>
            <a:ext cx="7886700" cy="1325563"/>
          </a:xfrm>
        </p:spPr>
        <p:txBody>
          <a:bodyPr>
            <a:normAutofit/>
          </a:bodyPr>
          <a:lstStyle/>
          <a:p>
            <a:r>
              <a:rPr lang="en-GB" sz="3600" dirty="0" smtClean="0"/>
              <a:t>Barrett raised 3000 tons </a:t>
            </a:r>
            <a:r>
              <a:rPr lang="en-GB" sz="3600" dirty="0" smtClean="0"/>
              <a:t>each year </a:t>
            </a:r>
            <a:r>
              <a:rPr lang="en-GB" sz="3600" dirty="0" smtClean="0"/>
              <a:t>but after 1884 it never exceeded 200 </a:t>
            </a:r>
            <a:r>
              <a:rPr lang="en-GB" sz="3600" dirty="0" smtClean="0"/>
              <a:t>tons</a:t>
            </a:r>
            <a:endParaRPr lang="en-GB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67544" y="260648"/>
            <a:ext cx="2232248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Timeline: 1850-1884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3993" y="1793536"/>
            <a:ext cx="2962275" cy="46577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532" y="3045411"/>
            <a:ext cx="5112568" cy="340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37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71628" y="179350"/>
            <a:ext cx="9000744" cy="6480048"/>
            <a:chOff x="71628" y="179350"/>
            <a:chExt cx="9000744" cy="6480048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28" y="179350"/>
              <a:ext cx="9000744" cy="6480048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96136" y="1628800"/>
              <a:ext cx="368621" cy="3703936"/>
              <a:chOff x="5796136" y="1628800"/>
              <a:chExt cx="368621" cy="3703936"/>
            </a:xfrm>
          </p:grpSpPr>
          <p:pic>
            <p:nvPicPr>
              <p:cNvPr id="3" name="Picture 2" descr="Image result for coniston church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96136" y="5085184"/>
                <a:ext cx="355476" cy="2475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5796136" y="1628800"/>
                <a:ext cx="368621" cy="3445717"/>
                <a:chOff x="5102040" y="2935610"/>
                <a:chExt cx="368621" cy="3445717"/>
              </a:xfrm>
            </p:grpSpPr>
            <p:pic>
              <p:nvPicPr>
                <p:cNvPr id="5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8612" y="2935610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6" name="Picture 5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8612" y="3181448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7100" y="3427286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8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7100" y="3669158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9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7100" y="3911130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0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5185" y="5633851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1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2040" y="4158623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8612" y="4405662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1539" y="4650979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08612" y="4896296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5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0968" y="5144625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6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5185" y="5388534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7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5185" y="5886223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8" name="Picture 2" descr="Image result for coniston church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110968" y="6133775"/>
                  <a:ext cx="355476" cy="247552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48749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1364</TotalTime>
  <Words>128</Words>
  <Application>Microsoft Office PowerPoint</Application>
  <PresentationFormat>On-screen Show (4:3)</PresentationFormat>
  <Paragraphs>29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Coniston Coppermines Part 3 Stephe Cove October 2026</vt:lpstr>
      <vt:lpstr>450 YEARS OF CONISTON HISTORY</vt:lpstr>
      <vt:lpstr>Company of Mines Royal 1564</vt:lpstr>
      <vt:lpstr>German miners to 1620</vt:lpstr>
      <vt:lpstr>PowerPoint Presentation</vt:lpstr>
      <vt:lpstr>Coffin levels</vt:lpstr>
      <vt:lpstr>Drainage rather than pumping</vt:lpstr>
      <vt:lpstr>Outcropping ore – Simon’s Nick</vt:lpstr>
      <vt:lpstr>Outcropping ore – White Works</vt:lpstr>
      <vt:lpstr>Below Simon’s Nick</vt:lpstr>
      <vt:lpstr>PowerPoint Presentation</vt:lpstr>
      <vt:lpstr>East Bonsor Shaft</vt:lpstr>
      <vt:lpstr>PowerPoint Presentation</vt:lpstr>
      <vt:lpstr>Adits connecting the surface  to the veins</vt:lpstr>
      <vt:lpstr>Old Engine Shaft connecting to lower levels</vt:lpstr>
      <vt:lpstr>Deep Level - linking and draining</vt:lpstr>
      <vt:lpstr>PowerPoint Presentation</vt:lpstr>
      <vt:lpstr>Barrett raised 3000 tons each year but after 1884 it never exceeded 200 tons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450 YEARS OF CONISTON HISTORY</dc:title>
  <dc:creator>stephe cove</dc:creator>
  <cp:lastModifiedBy>stephe cove</cp:lastModifiedBy>
  <cp:revision>3</cp:revision>
  <dcterms:created xsi:type="dcterms:W3CDTF">2026-10-13T16:37:16Z</dcterms:created>
  <dcterms:modified xsi:type="dcterms:W3CDTF">2026-10-14T15:34:43Z</dcterms:modified>
</cp:coreProperties>
</file>