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5" r:id="rId2"/>
    <p:sldId id="257" r:id="rId3"/>
    <p:sldId id="258" r:id="rId4"/>
    <p:sldId id="259" r:id="rId5"/>
    <p:sldId id="262" r:id="rId6"/>
    <p:sldId id="263" r:id="rId7"/>
    <p:sldId id="264" r:id="rId8"/>
    <p:sldId id="268" r:id="rId9"/>
    <p:sldId id="269" r:id="rId10"/>
    <p:sldId id="283" r:id="rId11"/>
    <p:sldId id="284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93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784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7081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854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769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3167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16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557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67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804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727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864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3D874-6739-4669-BEB5-2BF7A8B62513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283A2-4830-466E-829F-D8036EF6DF3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6688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03459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Coniston </a:t>
            </a:r>
            <a:r>
              <a:rPr lang="en-GB" dirty="0" err="1" smtClean="0"/>
              <a:t>Coppermines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Part 2</a:t>
            </a:r>
            <a:br>
              <a:rPr lang="en-GB" dirty="0" smtClean="0"/>
            </a:br>
            <a:r>
              <a:rPr lang="en-GB" dirty="0" smtClean="0"/>
              <a:t>Stephe Cove October 2026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921880"/>
            <a:ext cx="6858000" cy="1655762"/>
          </a:xfrm>
        </p:spPr>
        <p:txBody>
          <a:bodyPr/>
          <a:lstStyle/>
          <a:p>
            <a:endParaRPr lang="en-GB" dirty="0" smtClean="0"/>
          </a:p>
          <a:p>
            <a:r>
              <a:rPr lang="en-GB" dirty="0" smtClean="0"/>
              <a:t>Getting your bearings</a:t>
            </a:r>
            <a:endParaRPr lang="en-GB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25" y="381000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51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8743"/>
          <a:stretch/>
        </p:blipFill>
        <p:spPr>
          <a:xfrm>
            <a:off x="398040" y="381000"/>
            <a:ext cx="6425185" cy="44860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4200" y="5157192"/>
            <a:ext cx="7772400" cy="1470025"/>
          </a:xfrm>
          <a:solidFill>
            <a:srgbClr val="CC6C15"/>
          </a:solidFill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GETTING YOUR BEARINGS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4" name="AutoShape 2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155575" y="-3429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AutoShape 4" descr="data:image/png;base64,iVBORw0KGgoAAAANSUhEUgAAAI8AAAB7CAYAAABNYNOcAAAgAElEQVR4Ae2dB4BdVbX31+137vRMMum9Q6jSe3uKiIAIIoiggGLB9kA/21PR9xQboigoIgoCiorSQSnSFZGakN7bZDK9z+3f77/PvdOSSWZCykRmJ3PLuefsuvbqa21flmLDZXgGdmAG/DvwzPAjwzPgZmAYeIYBYYdnYBh4dnjqhh/cacDjMU6ZQc2o9wyvw1zXoOZtqNzs2xkMc8Yy5uefSjzeYe1rXrLWdfOto3a9pZs3mSU6zfw+s1iJFYycboUT97fCqQdbrLjCPZPl+WzWxy3cM1z2mhnYKcAjxNFWt8Y2P/Fza3j1QUtsXmHZZBxgyJqDB58HWNkMYMbN/kDIAmUTrWju8TbqqAusfJ+TLLDXTNlwR/Mz8CaAJ+uojc98tvEfv7P1d15liZaNFokUmC9YYAbA5KmRL3dnVsCUBZCkHUh3WCLebr5A2GJzTrQJp11lFfuc7PqVyWaoVf8ow9gov1ZD7n2HgUfrr3WtXfyMrfj+O83vZ8GjhYPiXwAl82eTwFGzpQIRKz/ygzb5vd+yWGkl4Cb+qQuEhtzEDXeI1RkszyN8AwJxkNNav84WXgO2aNgI4ES9xc6jmwHNbu5mQWEmbYm2JgtXzrBJH7jWKg94l6vBtec+DfNDA5rS3XjTDgBPmu4FLJVqt/k/PMvSi54wf1F5F4l6M30XeKQgZRkYo8ozvmpTz/yyY8NFxvw5vunN1D/87M6dgUEDj5oXQVl486XW9swtFi4e6b4PCuFscwyQsnTCOtqbrezI823mh35u4WjxNp8Y/nHPzMCAgMcTpUWp/I6JXXHXF636oe86wEHCFu2j9zuPrHh1miVb6iw26zib+Yk7LFY+Hn4KrOcw0M5ra89Me75VtqHbdQgXjhfQXOZ/05QObpx5K6Wvq5LBPd+j5QF9HCDweGOUwL36ge/axj992UJFxYBLaECN7NhNEvN9lmxttNCYOTbjk7+30gn7eh3ZtXOyY93dgae0KcGzW31y527HrTbxpi9uE3jcAHKj0Nuah35om/7wBQvGyj2l35tuftsVOAzELWlIWLZ4jM24/HYbOffYLv5qb4ehLLzcphfvs3TrZtjIMCPViNIg2KyNPOBUK6gA22619AatZGebddSstkTtaku2NVgmlbAAAkywZIwVjJqCYnZqHwVsXs2ierYOvFttts/FbQOP9C05RnXlvdfYxnu/atFoEe3tSozTp4f6ChrOdsJIB6M28eIbbdwR523lpr3vUjqVtFe/NM/iG5eaPxzMbYoMqouMzfni/TbywNN7DcqxDyy2ljuJErb+tb9aw0t/tpbVL1umca1lETYc6dKu8yctG4gCRCUWGj3TymcdbRWHvt9Kph7o6twZqpBgr97lvggeRR8EOCk+rbzjKqt99EcWjZXCcmiQ3h3utl38opYCGZ9lAFp/stNW3fxBi1ctsSnv+dpO5LJ28SD6qT6TSgE0BRYoLrIAG8MrWXRmLWyYLTGCSJxk3apnbrXNj/7M2tctsFAWLBOOmT8YtEwoAtZixSSdhnQtYmmwUHrNv23T8met+vGfW8l+77Rxp19pZVMOcc3lcdCOYPGtAo8DHJams7XelvzmU9bx4u8sjDiu1fJUd7lx7oY3h8jhfcSU+4NhC4P1Nt1ztbWtfskmvfdqK5nk7SRvJgC1QTKZu2EI/TaRSbVZKtGewyXebdLGa44zyUTXc3neqHXzSlv52yutdf69FgoVWLQgYsnOFMx2ygFQoHSmhQtLwdARSzVWWQoyZpm4pZBeQ5EImn+ftf37j7Z4wV9t1GlftMlnfB6lCy0iiHgUZnAgtFXgkV63ftk/bNVtn7bU2n8jVVUwIO0E6YR3H9bJz16+TbXu8/stRH9aFzxoi5Y/b2UHn21jTvm4lUw+kAkY3ODz9e+x9wwLj3K0J47RGFF0ARTtXd0Sxqlb9KSt/sWHLN68xiKoR1KJOGsSsorjLreOxjXWufQZm/PJO6wQJatmYfUD37cNd3/Npn/8dosDRI0v/tmSNYvMQAIRsFH1H/+fdax5wWZe9huLFBS7VR3s7HX1Ow8S6USHrbjv27b42ndaumqBBUpGOpAR4AylEoiNsEA2ZfXP3myLrjnRlv32s9bRDOOZK15v9Tq0+p3vn96zKYiQLMU9gF4bV0xzOgHpypXahU/Ysuvfa+m2OgsXgFla6ywy6QDb96tPowe73iqP/ZAl6hutHXKeB4D4+leQiMtt1CFn2+TTrrRpAFbaB2nraLFEJmGR0hHWAkAt+sl5lsA85J6D3A2mdAFPJp20qlfutde+c5JV//krBrU0X0GJm/uhNf0eQIiMQccsVFhhklM2P/4TW/B/x1jNKw+68ecncTCTsbvvzcDDgUJ6AY94EI3Qn/QwT/P6BbbsxossmGrFiMyoQsXmr5xrqZqN5s8pT4sm7meZggJrBshUBALtVcssDKPslysMpfqRH1uqpd4mXX6nFR/8Xvc5DGJoX/iwLbvlcktDurI9gNg9tJ2XLuCpXfB3W4m5IQHERooq4NShkYOExO20tYt+ZrIDAYsVjTJf/Xpb+tNzbPk938zhGxG8bqK3izqww9WmHPB09iK3EpQc6TKwBBtkxS0ft0A7PlGsR5prUy6/zWZeea+lmjbZkhsusBRkLzZqhhVN3MfaFj/txp1qb4RUrbLY6FkOozSseME2PfhjSNxHbOxhZ9vsj95qZcd/EomtExI4wpr+eZete/hH3Du4LdcFPNl4Kxx6wIKRkhx/M7iKdngGd8KDHoDAP2DVD+MSsukv37DFv7jYkpBgNwrtKrcfd0JjO7EKXyoOs5qkxu659gE9gSzeTazM2qd+Y51ISYFIGf0P29SP3Yqe60Qrga+ZcPFPrOnlp23NPd9yOpziOcdY+9oFlkDISbbUWKoZ7fzEeQ6Y1v4e3VxJuU06+2uu9wF/wMa/96tmMNdpAChYXGrVKH+bNy4e1Oi6gMdHhVn+eu7VQdW0h29GFnOqfY0jqt30/G225NqzHB/k88nVrHuB9nBXu5rPIqpLrEYT0VX0OYjOp3HF81b32HXwLTGUfh1sjBgOdN1Kw3EnXGqjT3m/rfvD1daI5Dni4NMt0d5pzWtfskTdOqQ1YGPm4Vbz8j3ogp628ef8n8XKxrp26t54yhZ9+1iz1lazaJkjbemOOtv48A+7+jGQD13AM5Cb95Z7BEhOIlvymC35wbuspXo5oOMNNc9TDIWxSNGXFcPco/gBpmyk0DoWPG5Wv9oyfvQ1xaPARAFb+pW32ZLbrrD2xmo3mmkX3WCxyom29MaLLVg02sIVI611ybPWUbUI1UqBUxiuu+NKK9zvUJv4Xx9DiMvYqj9fbYv/9wTLAmgz//t+G3fW1y0lV5hYEZjsPmvZtLxHb7yP/c1Z4BsU3dK2cYk1oAMIomja24u3kQEXlGfJ+rVW9+97LTLxAHiDKaBxKDu8xFAQ61s2LLSGf/7eAiFp7PPox+M8fDIC466bhgyNPPVKm37RzyzV0WDVf73J6v5xK8JMkZXMPtYKZx8Omb4GFxmUhZDsFLqgzo5WS6fjlmyusSaAcO4XHkJZmLQl172H539jI497n83+7F+sZMI+FkXFUYfrcIZ7kx2NFqyYarEpB1vdG3+1qidvcbxQEZJdBAe9vmWrep6+N+2937MWQCueaam2ZT8+21rO/JJNeudVXXYe7XktWf59d4/TDznywQZvrRcitWkwhUGCRx59kRVAcmZd9iurOPpCW/2HL9mSGz9htc/cYVMuvckmfhCdzp+/DgUabYlkyoIwy4hxjhGuPPVz1lmzzhb9/DgAKmEzPvtrG3/ch9xQNe40ngtRpLLGja+h7ymlzput/oW7LLHuVTlXOU4xnfi6u7/vy3848DBcaaYjMfPBBGxCMdb82mM2/rTPWfm8UywQyA1fs6iS3/zet13+mgEbeJLV1hqn36hPAiXjLNWw2jowP4RKKq0Chrni6/+0TZKQAKI3/udAG3HiJRYdM8vSNcvQIiOVJWWth/HGpJPctNhWPPlLsNTxNunCa61gxASrm/83a1z0d2tZ8S+LE6wAs4SgUeomIIvEmmaugmA2yxY6jKVABq/ovXuS/vOBJzdsH2aNcGG5da54wpZf/5TFJhxgxQecZRVHnmMlY2bm7tq9b1kWzQd2cd4D0lv1WBj3DRNEur7K3vjm8RYAKxRUTLTImNlWOGGeFU47xCZc9FOre+rX1oitK8Ti+0NRDxhzPk8+JLk2+L7CCQdZbPoRtvZ3V1n74ifgcdosMnK8+cSixHF5kfLQtQ0oYwIypznTXOSBRp+3LG8Z4PGmwWfBKGSMierY+Ia1rXoRY+F16D8+ZpPffRXa226PRWdP0qpSPN1LbmndqnbvPrcpu79uOcNbu+LqgGR0NvMrvcm10/tWn6Xam6z0+Mts1P7vtNY1r1gnGuQOlH8tuP4mWhuwZ+F2UTEOT0tEebTG2V7GVG/EwXAZmGuN1T91o8M6lad8zgonH0xc3atW/9LdaI4YqXvOu793H7b97S0DPN76egpDfQ7Img1DzQpa3QPfxFb2kI1+x2etfN+T4B3GAl5IZzmg0FvuY48PuYnt+mHbE93r19wzWZjc/pcMwhPEV7xmuTUt/xePpxwjW3rE+fjnTHGmmdZ1b1jd63+11kWPWzDTwT1SSfSsETkJoPKXzrGRh51jpQedAYlqtbWYnzrmo4kH8/hRPvZ+hq8DLG8Z4NnafAhrZPB58ZdFLbFpka3+1SW2AXfXyLg5OFHNQMIYbX5MNH5EZ38QiUhSGtrsNHxFqKACI+Q0K6ic3AVYojxOw8+7R4pgeN2F3hAm0Vc8SRrmtv8CzwNwt2PwbEViyvoxFzklUNRC9K987n9hYthsiQ2vWIANAE6l1p6Ao5rZAABHtmGVVT2IB+gj15kv2WI+eClJa97tfZ/pv0d9f3lLA48LQmQG/dK1QALkW2Pt9dYBM9m+4G9MLvyIQCPHQ3izre98Qu8iPiQ67XAbefh5VnHgGfg7sSAqOVhJ8b6letLTmgh45I6Ru9V7ru8r3fKFClGfwPDTEw/kUCpuWmqb175Ot7AIRMGg+AKlUDhuWZf3jAA/aAmim8BOfHa8zo7DTFcv39LAk58FByB8cZOvUGj+tiyabd3hzbrjU9CldOAbs2b+w7YRP+uyff/LSgihLpiwn0XLx7BORM9uUZEIonc1GZfT15Z39Hyk2zLn3Qeos/jwOvypqDfptPxx9PtWIMKXMdnQXKsA284sw8Az4NnML3JuEXnLIqX4wTZBrVndKqt79DqrefxnaHtxFymDkS0Zi6a3wgLYkLJgBy/6BGxA4ockJKcdX6nATgkr2grQ5MfFT8Jy+d7nL++M92HgeROzqAXpkpS6sAGrhfIvU70YiW6BtePwlSd/nuuOt5ByaguEC2GKPV7qTXRjm4/uGrDxmhwGnm1O/Y78CEjhZyRfbx9w0ZPseORRr/K4ka1N6GsbWGNHmt+NzwwDzy6e7Dw/pWbygOQBjq7svYCj3numZn0aLsMzMMgZGAaeQU7Y8O3dMzAMPN1z8R/xaauE0PFVW/3lTY15mOd5U9PX/8NOe52Tj7slnp25gLnK4ZvESyk0SlcCzjMxgP8zrrf45zgJT/7o+DorPstfgIRHaLPzT1eWti6Lef9j6e+XYeDpb2Z2+DpLySJllGcIJWIAQyx+pbtAqgIQpQEHKBSBkcW9I010RagAIynhNb5Q2IoOPd9KsdUVjJxMCHO7NWJRr/vn7ywYb7A0xtQQykXJfTtahoHHWbQ9twjR8J7S0Q5NqjwA/RErmHukFYzdh+jOhy3ZsC7n6rDtGoVBvPZ7YihPRiMJC/+8HqoWhUqlwRyRQhSSIyY5e1wKTNOCI1do4kE27eKfWfnMIx02yrc66m2nW+VRF9riG883X9Nay6Bncka4/A2DfH+LAo+H8oW6U50NbrEV453FtuWXjwvXd6RkIAEZFrDsmMttzodvcFUsvbneGp5biP2JcO1eS9m3BQ9wZGnPYPOSb7OLo6IvIbqbjWA3I7qFOCMcAVqs6MAziTn/Em4W4yyCk5hGpLDi+YmMzXr/t6wQv5+eBZDGzpa1UlIYz7j457bsujOgWAJVby563jvQz29R4NEyZiwBqi8/8dM28uAzLV6z0lmerWk9i4SBdJBFuCLASwrnrkCRvPK8EsHRTHmqFZfSfwG7oJVOxTstijU/Nv1Ii2I598XwL1Je640LrW3R0xbHLyeMNVykykeIVPmUHnH6VB7EJjfvU3cAYyGc5Gts09OE7qx50UKVU23yu75Av4jH476KfU+0qv3fYW2v3e+yaPTfr23/8hYFnqzL+VNx9IdsFq6ZXjmeJFIzbNWPTicrh0jPDhgRWRlHWPChyZfo2NmO3Ch8JiMXDDBJUJG4WOrdvieLbIr8Q/7SsTbhfV90FvqCwrL8413vHY2bbcPfrrfav/0I4PBZ+7KnrW7J02Cd8URNjLUQ7hvCXQKcxjWv2uIbPmhZzCOKxUu2pwkSrCLY7zbu8Cz95TiYteEM9mbKWxJ4NMkZAKR0///qmjtNavn0w20t/EO2brVzd+j6cTsf9KzwioQX58+e6Qa86Kip+M6MsCC+QREs74GSCmt+9SHzkxA0GwCACHsJTnibzSZ1XvHoaf22VFBWaTPe9y2c1afbht9+wvzNVbaUuDRLJGzaJ26z0YeeTdP4CMELLSdBhW/zAguWgWnoVDQSt+b5j1on8VxyZVWJjd/HMpFiJ50JkHekvCWBRwstF4bmpS8w6ee6edM1uXomSQus3duzCEP4HfGBvLA4pLBwwKd75AkRQJrKwnymOppIb1LgHMnyz8fgPeZ97TmLyMqOQ7q4qVe/dqilcUz3p1lsgErZLYpwLFNR+PCm539rjW88TWxVI96DB9ikUz/jpCg9O+H4D2FwXUS+pB8QGVIGj9VmrVWLTYExIo0ZMGY4HLJOWfEF1cI1+G9LbO/YvNRiAI8uR/BG9BPnnyWcxwcQ70h5SwKP8ESAczDqnrmFUNuRNuKgd3NOxipbR0qSkBymwnLqcjPv5hQW1aX4FT8TGjHZwqOmWxhgUPRFsr2FCIQlLkph1MmfI2PFxVYydlbXWgTDESsmsiFftEwRFrBtw+swxikbc+bXHeCghXEM7NLfXGH1HMMQhEv2E37T/OJfrHnlv22/T/+RMC7Ph2ciyZka/v0n87XVOt+jOMAjwBIhVMrhyPgDcHR/Sk6EXgHCBfTt1WuIvvAuhcGAIXyOUq01Tu/Tc7y5p7b79hYFHuYFX5xgIGWb7/mq1T74HSQYslBIyiouMyWj6IadrMXhScLTj7YJb/+UVcw5jnxFJFXoMbV1y563xV872sphQhVI1108AGxc/4Y1kYRAYS4p3F3jGxY7PUyGFCgVh77XNSWsUbf0OWsibipWWoxTurfyRA1ZxysPWPXzd9j44y+FDGUJp660EgC+5bGfIG4XcNbHSlgpPAlzfFrhuNlWL0zpxiF5CqCiKwl4IBUlUAj6w2DIada86iU2y+AFBNWzk4Cne5fmRT9d8dZAXdfn7nvU8O4ovWCgR4PSxaZIgpBOtLHriMrEJzk8nsSP8BwdkJM0WbVwtnEkSaG4ZcdcZjM+CKOa2/k9qnIfxdcERlRa1aM/JLEk+hM8BMcT3uuHXKgPDa/cb+tu+xLZR8A7YCs53ksUj0iyyvEgqqgdDKNM+Gm/SI5wiZ4GA0Vhgl/8o40DeNwlrpYAxI2P3whfHyQ6YqOLDg3mYtELJKYHCFMGSPTPFe7rrF6Ww1DepRgYspnkmR6bL2Fe7Q28vHngUQcVWchiuFNtgP48rZU4rN3g3Dqlp3BlFwMR/UF5A++ggDqkbhawr+idTrZaZNbxNuKA0wGYGRaF3wiDwkMwkEtv/5w1sKOdWEtoTGT6UTb74utyUQZmzdUrrP5ffyKr1nwrOug0m3j0BU7PEh0311pfe8ha/v2Q+air8ujzAZaRbsRFk/YjSwXJJTEN5BcoS7RDSFllIU35JUsjkWnyXO6hrqtgDVQH7cSQJ1pqXVYwVSrne+eYz/0pMqDG69a6qFL9pgyoATTNmTSbA6czFR8hzR216yC/bQT4qR+Qz9Hk+UECDJAhxWGffEfcr9t/GTTw5OFUuouMUtyyOAVIEZGpb7MYE6hsVFJuZTs7LNlUbR2cT5GoWmhJoN5t5e33qZ878rhL7GuOqghwZa9hguBiLM3EpMkWFqqcZcWjJtMeuw2UnsCrL8hu9xEpofDeZDxuFbOOIfj/k64tjSk/b4VgnwbATqkj4ziVjzvmoi7AUWz5G98/DWlsDQCKCga9y3iAJygmtWKKJVY8Q1RnicWJZojXbegCnjAAqngx5QeUo1i+uCgGvnj8CutXqCxs+r27R65fYI1sG6lTGqgTHk0lCHAougKmhY6QSnfTMitDWlQJg4GCZfAz8GJiljVzAd5TSGiJ+o0WHjvT3VcIUMf2P9UQw0g5t9LxTO6HrtnwvvX32j2S/u7oc12JpjKge2VEK0W5Nvr4y6149jFw+P3TzTic/htXHwk52MB65rm4PhVv86uIIf+IgMzAm6TSCttjSkgT64chzZJFK5Ug08PEw2zSu79gZZzfFZUuhRLHzrOZ0NyNf/qKBZNt8AikKmEXNi991uL4EgfCSEpMW0gYC6CPjYWjdJwmGmcklhjMcb601Kyx+KY1VliE4TFWyKaYb8t++WF8kpPWsfoF54+cAjgkJXXA35ROPsCBQYzUKOGSUSRdWA0m8KZc5EaYJAXWDuTmpGDsDD7zezfsuI9+xG0pETO5bGHqjzTiGbBrgL4bCS07UCTmi7TkAbTOLcteoq/Ew0dHcBfbgfRxbZtXW1EOeIrZ7Ad98WHE+5QtvI50NIse5V4y3rpW87X1/z444GFykyyGlU+wqe+/zka/7V00lMMC/bSheQizSwIY55K1q7smaovbhUVyCR5Vp2P+ciKzGL8AqvdsuNiKZp9skbFz0MDOwnYExsPZfOEvPmQFiMtzP3sPbaGV7VGUrHHiiZdBlsbbqhvOI8yGCYeEplY+Zwu/dRS6lqhNv/RGKyWLhor4F78yitJeEF1Msq3GXRfvMHreSZa87AZrfOkeS4MF0m2NVvP33xAHxRhLiZRA6+uyWyCVxUlz4hUUd4joQUTjeM3SLolJlu0E+qTOzcuseNw8d2tsykEuS0WmcR1kxpOsvMYxWQD0QaVayRUlsUyStzDIuBXv17oeLJMrInvjT/uCVex/mjWt/Ie1vXIfcwdAkdKlc7P61a3f0iOSGovgoVrmPzSonP4DAh7n5A2Aa0cFx+5rcz79F8TLKV3wqcWW6b+jZoXFmzazSwj1YHKiBNXLoqvfC8hm1fnGo+orUoBID4wgz0iETGGrkSN4oBhNKbFQKonWWpfdQjvUL/2IeBhizWddcQcoWPHU3WXq+3/olF8CnAS2oda180EiWSubekjXTaMPfKc1HPUBa37q55YhBZ0faSa5GXLaFif0dnEX8ITLx8GfjCZSc6Wro+a1h63y0HOoB8JIHyef8nH3p6zrKRJotsMDNZETp+GFOyzJooeIhpDepJ2UNR7L66GRMGaK1gUPU4vAkBmB1CkxZf38Jx3w6K4Im2wEZHLj72Cuy8DQoHnFsieamy32tndbdOQ0N+eaz8aFT5sfcwZQa6PO+oiNPvJCrqoWlYyN3PcEM/7KG86wBW/8FfJOb5jwzk0r3R0J2u5sqHJkvaNqqTUtfBTMSXAjz3qMgbttmy8DAp4ssT/k7rAM6ejnXnF3DnDEncNnsKgbCLZveu5Wa4e/SCs9nTAIixgiwP6A/4EPgKTJwlyHBVu6V8CGlyTJGVphTEfbSKSZ8oNOt0K4f6VE0R1xQlNaEF1rn7zJWpc9A0YBgOAxWquWWyna0XzRdI2YeZiWw2pff8zW/vHLRH8uAHNkrOL4j9qsi4iSzGlQRx59Iblt7rCI+gej6ic5ZCCYYELzWIIR0dcQi6TsEn4AueVFSN6+J9u4Iy+gBY/5VNshJjoUncqmmGoV+51i7SddYktvuNDinK8qG1O8ZhVzk4Zh954pcGYKXCDUUeZBQOQDAzY8/QsbfcKH0QJ7TOxEpURhMRv/dRcYDR6JgL/Yfu+waRf+GGys55DK2FiN/7wT7ghyi2pg+vu/36NnzB5jU9HciCf1cfRCtnEtTHSRtQNI80l4lWBzpJnjlFQU9DMI+Q6SfSybUX/zQKha+i8DAh4tZhIJZcI5P0PhBfQDxepgB7nvlv7iIqSMR+Dgw06U9cNP+JRlgQjMxKaF1soilE86iKwOb4PLAxXzrOhvsrXJCvc9y6Z94BoHNJqUniUUmWJFoPpRHBWwmmxWNZyyo8D+1b/6iAWRNMrmvd3GH/NBtwjqXw19WPbTc7FLxd3CSulW/8T11nD4uTZizrGu6tLx89jRmB+a1oDpPClH0ogAJV/Uj9iY6YwJKYTfxAyv/fVHXEqSkYecA5aYy2YfDfnp5t2kN4lh1pj8gR/Z0u+ezPyw18BCKfICBUvH0TvVKQNpyB0HlcK3RrxfiMXq3PCGrWN8M8//nuuCkmvN/ugt1nTyR60Te1RBOfMw9aDcphNOydrq3/436VRWEzMWcXyTTBIZALKzYb0D2vbqpdYJ5lMIdWdtlflZp4y04Jp3mOZkLdgHTbif0OmIjK+UDCyJqMdOxzwZuPnY9GNs7FHneUiNnawOL7n5I9b2+iNWQE5fgYRsK3m0rJOKlbhjI8mk22ZBT+ExAtBdtg9SWpMVzXu3zfnM7x3Ndr3npRmmL1lHiliyUJVP2t9dDsJgzjjnWzDKLdbw+PWWJFtr68Ln3cIIeDwCaCjhnoQ7BuuVjmLxNE0yM/msCQWegEd7KQRWi46cYO11ymMjnoJlxWmqoxbdDLvPD6CoRDGQIp9IaoYnIhkAu7flydpk3owAACAASURBVJut8elbLIQBUweCBAAgJYwcc9LHrAg+SUWJxCNok5MbwHxk9OpE4ioAeFQKyVQvzW8CCWjUqf8Ng7vM2snkHiR502ZUA0qPMvWcq+m3w8vY2Y5wz/V8aW+qsRW/+4K1v3AnUi2iuPoHgC6G2U3xW3szphUOQUmnNCtscLECkH2N1fMz5DpjyUbRYbkZ6cYxGquKnhxoGRDmyZBtvPzw8y1IIJLcG6WbqH7hj9bx8r2IhYiX2mqUfIc8AIIEwKu0vXq3NYH6g3Q6AE8iRjQDcEy95Cc5wIEOYzFecfsV1vzG4+ZDApKKvRg1/+wLf8Tu8PibSed+y5oXPWXZ2mUsYJGl4a2SeOsFpYKlaHF8crfsUq6pmwGLV3uMpLoIPLtDPLIL/+aeUa+DOG6lcNZKNFeTHcNb6OjofZhwpCbdwKy63QhJ1SFyGUhGurrJkmhrm156yNrWvG77f0G8DOMF+Pwiu8yRD36kffWrVj7tUNeWGPt9rrqXozBbrGz8bJc4e9H151oHiSsjxJvXPPhta1v5LxtzIsA48wh0RxXUCaaAt+qUbgnDZu2zv7IsfGUIlw/ljXfnakGCO0i5InVFWFIbPFeQgXYFI9K6tzquG+4lv07dV3bs03aBx+lRMMCVI457LWsqia4FeHzQSWkxPcG5bweEBhl+uMQiYe8eJRZIkRZ/5LEftcLyyQzKYx5XknSo+fk/QQ5GWLZAWbzI7P7XG2wtO3oKpx7rrigKvJHHf9g23fkZ+KJypwWOw/CFIDEqIjVByJpbcUEJRcy2TAJKUJ3nAwohHw05YNe0Zpn0NEq2js2rnPFST8Ygi0EyzENb6W+njT79yzbulE9ZG+Rt2Q9PBRvJFICm2Dj+GwDNlwQYOtFAsklJieiYNj+LtfuESxzp4ywbspGO48+7O4wqoRBpsWPJU0B0gQVxw+hc+qStWvx38yPNCsNJ4kyi30kh2WXjzWwUJDqAUErhngDgk0DBmOW/rF8Ylv7v8tLNAfbXFDoAoegISYRURJhS7Q1O8RcE5efJxtYezw/Qu0eDYrHAJKX7eaKi6uogjVkT+WXC5AmWi4KbFrBUmBSydU//2hJi6PinUjGP5wplV2Ip0Fl0wvTlSxT+yIco6059yV0U1kow8UlISH6gUfQ4WR3dnQcgsJzOgO/ctMS1oukPk9vPsDinmrGSuzMefCjnyq0Ut87Q5CMYM8AxYqqVAxhTSTSZL7VIZqnN8E8Ss8Em8TX/tKU3X2LtTRsANA/IkuhrasjCMf/aM6wOYSAINvaWmo0G1giIB2mvdcnU4zhyZRtWw4BTJZKmyI/n/dcTNLzZ8UwR3oz3/DXft13xvl3MA51B6igDy+DBRg+0jAmARxkeguyugRcAh50hjj4m7W+upJpqccjWWVrdanr95BPDDS/StvoVC+d4ligKuwiMaUqkCBISZ8ENQBRmkjkhNGI8qoINKHEF1NQBdkijiOvAjyWa05FEkI4kRfmwnmd8Hu3PtKec5XrscZfwFGQKzDGCZEhtFZOtc+1rkJ8XHbbV8u/zid+SV6cDXqXM5fHzwNpM2uf15AiUgo5RggXIgQOaaSXb6QIOgSmeCA+HiiFOsialulVOnWBBz4N980sOMAD0+hvqZbur7w0J3AFazA8vIN7C6VraBzU+nObY9YiE8BldJQRbHSTov6v2/C/glwxqd5jocoBHixQC04Xgl5KkhJMJpFXAQ1HPAmCQCFbizuXPABSEl9BZkSQx2uIZjPSwwioR1PaGZrq9ehMHz4EhgjErOOgUK+YcKgGhqw+sNP2s/3Gfq/71R8T/r7jPeon2SSmbIG1tDU7nG++7GgiqdTop8TwSIFSdH9cPEkGTSPM+V4ewYUiSGiqBfHtdle9lH7YLPKK7UuKlSUcWyO2UEHQ3DFpPgl7FV3j4aNsj1+Jn0VPIHTNJfSybK6FSbDWxClSkaHJ78A+qU6g4QRr8niUjkoCOiBUA8yyDkxBD68kSSglb15mBx+oEKLzkjsqCKmAzOxceDMsRGHQaGuVEW7PVc3hZhsPO5v0/FGS5RhwmcS/ehXLy7awF06y6+ytotfd1jKmYjiRidMd6VBEuo+hihLaw01znhYeefaZR9El9MUl+K/a6c6/6MgDgAfWjSU2QdTzigAeKD4Mnc35D1augafgHhxe2PRlOBARbpLBU60SWYoxy2nmRYkTeyukk5FoHcMJL9ChiSyQxqQhriN5nOurBgqjaWeAEJ8IkkX4iaIxVCqcein1rrlN6pds2AdjCkEEw1DJaAjYdUGRs1JyT3P0RsOfaB7sVbMiR2BnRvNZvQEpb6pJHtgN4krI23/9dOtADquiLM8iCRUJgFwHw3o5J3KQM4mW7wMMMWQaflrY1L1sx0oGYVZbBCg84zWpf/L0Tq4NIR15GzW20LFTO5PvQVjcsfcJGH342qIioAsT+clxBW0nMKFE+X5yNCINgBHuPipatHSVYomoNjKOYRCzZ6FWyzkjqboGhPtlG/N+r7vCORd8/xTJSpKHrSCBJecsuAueRX2lW0XEjta3iYLPvYFVeB9O8FJvVWtRFtdhaOINKihR4MeUllLfAtspbDXA0F9sHHiZb6r/m+Y/ZmCMucJOvBysPOctqHt4f+9Aizv9E/hSacEuk9+7iAAbLcZrF9qH9Fc1vfe0Ba3/PN6wg5+8y5qjziWS8y9rQZfhjiP8ARCKeQrd0jo3a5wS3owUuda8+4g5i9ccKbMplt9qot53FbzTtekU/hRkgDwXwNdHpx1oLWlbl7BOJ2fivu9kE9dYGtkpwFkUSt4qMThWmreq7v+o6LK2v8hAH2TCG6OwjRkpjl05FrQyX3jMwAOABz6B7aVzwiDXXrbeSigmuhjBi5cTzr7VlhKoog7ifxItbTjBLjoO1QltnfPyP2L2a8ai7ArX5Gtvw4DU287wfuLrkazP7ij9AQr6Hk9WLMJ2FNnrfU23csR90wCas0YkSr/bhH6DrwC+FRY1hatB1/QmbJInBigMkSXyR26pXAtRLMCFgcZYaPtHgDrbVAbcumzmeeuLV5EUoni5I1KXq6BYJciMBS6Ihci3wMlz6zMCAgAe8jf6/itPirrWSD1zrqpAzmMhE6rLf2KrbP+PMBYod0mJIJagDVnVYRmj0bJv+4Z/bSDCIihzGFn337QDCz6xw3IEAyIXuehR1+6zzvs1iiSj2Lp1IMYs52SVZt5r8fvAXMNwOU1FXO+S0FbeGJCQqhb+QEl/78HvxYWgMY3iURlw2JUUU+OgfeksY8Z5g4rXV94pAZk8UAbGKxx54G2NP9WV74x8Q8IgsKIC+5qlbsX6fCSAcT70eGh9z5HlWCF9S9TjW75XPE8rRBJ8RcSfMFM850SqxRkc5UDZPWtoJG8kS4huKBG3NbR+HMV1mY079LCTM4yl6Ak4SU8VmYpyq7v0G553iDahDSFh4P9rm6oe/6w4ak0XYBxZxrhuQxDAMrHxXhEcyOY2rJt8x24jzeh/SBAgdQwDFrEKHxddpLr3jG4der5lLx6xY9b/vtRU3vg+JqmSLyfXyFbMEuJam8Yibg9NV3nmqJ3TKDJDBFiMlm3Ia990xtdimVvz0fYhOeM+x0DrlLkncUXjkTLI5nGgFSGDKbZyGN4kDZDreMLnuNdwagHFIWZdWWI2q266Bvq307NFe8DlvUshJcop1z4Qq8IOa6HyYks1op5lXuZDs9kLfRD32QZVRTL5pD2F0z/eAMI+MbA6AYD59kC+doDfpohttzEGndo3HwSADDOWAr7sJYAWpZcPff8lRzV8hUlKun56CzIeGOgw2yTZzJtaTN0JehC94EsDQXMrtIaTYbBhWYYxeJTfZva4N6S+aQzqIn1NWkRtgTBWXUJuxhMAwSSS82EHvJa78KivicJI0UuziH51lcTwS5Psz1MqAgMcN0o1cZpsSLMK1tvKGs63+0PMIcrvMymYcSJBaYRevojnS1MghqmnhU1bz7J3WuvwJ52fj24pmVTabIH9eEZCohu7S+1v39aH4SZ6Rnn2NDQDGFFOuneAYcpy7/KX4MxMaE8HtI4aDWAG2tnYs9OtuvtwKj3y/zSPsWF4FKsI1QTCu9PgDXig9uJvKoPskwTVETFDIjz3oH7fjboE1nCCzGH64AXxppCpLcSKLjJZxwkUyOB/JqTuC6Osxg30wyBYDHUqgsiUg9+yuNxLhSsg15Nf5BOHrIxOKs4gzDwliqoI4OfvRYcn/e9y7L7bJ7/xCz2qsdMZhVvWPu2za+/63C3DyNzjHu75YN//jHn4fNPAgq6DsEw3G2QuAkKIvAzPbDG+igWbF0CrEQnwPqDiANVi0UraevhLNHh77dpvXeZ8ar8imyHbvwlXBOTqsBG4bRfNOtcpjLrSiaYdhP8MqD0mO4+rRuuIftumxn7pzrvzZIFrr5b2r4ZsfDDXz4htwKpvOPOFOO/8RssMvJKaqA8Ul0aVg66FYdgB4NAzHmXjjkQTD4MTH9F90f9/J7//uXfuLpC2PLGzZJ0EDgI5HYhrexJ2ah8LQjx7LHR7SY4w628pHdEVnBqd4/IvHn/xxxti7BMFAhYQnVRz4Llv+26uI8Pwx3oOP2JI7PolgMsbGnny5O7tT/SgFe6cgeYt/9XFrfu7XkCw2JdAZAmN5wkXvuofCtx0EnqHQ9cH1wZFMMKa0xs7bUBiTxRLmEFWQH40fg2c74SwlRImWvo3zqSbsizE3YE2cV96AF18H7qUhwnICCAASEBKJtE2+5GabcPT7uzrTyNlYjcufd3xOBedbFeMCIldaOeIvkDsGDuhNj95gnXEESDwGx8i3ifZJmGFVuLk2PfUr/IlGwCbhPy0AEufzn0O2uuap9wekB8csSorQYCFrovswPG4i+NL7/l39DfFWiyLbnGNW8+pHACaN85cPvVW4fJIFyMAlD72ml//iAusmnfsjG//2T+JS2o1HZFkfe9yFtvyO/7bW52+xLGaVLAbU8iM/7ABHzUgZueL3Xyb1yU/wFUKTDf3ZeP8PCBW6k+QIxzoSN+nsr9tigg0tAmD4mizFyX3yR9JciTmuf/keXHdz88V3J2W6QfBlCJZBY578QsjiJReHDCaHrMJHUfEHMV3oHE/pebRAaZzGpLNJwSgGYZqd5PEmJ8NrX8slZK9v3mdvbvmG1V4RkDgBO+DNEhIdgF/JoBLwE2YcxH942jnfxfdnioXgTcJonVVev448f/Ark069wquqx6uUjTr5d86lv7RFcjR/40FLk4+nEud3FYFZzSsPWu1D3yP2rBy9DCQcIE3VrreVt33Kyq5+AbIXsVL8mWPoSzpXPCV4cU5hrgI3DmJO8DCID1Es4/Wz9+uggUeLpQRCPhYlzXsBNqhRB51lxTMOt1DFJE8cB8tIR6F0skl2qHLfrL/9SiZzee9IyN59GdA3kZw0ykXpS4jVdQAsvkArmGxvt9g+J1vFYe+zIqIv5NWnMzlrn7sVw+4DbndnwIQjUEj2LVMv+gnwPxa7WYbkSr+zVtLOytA66oSP4cTuBQ/K4WzKef9nC77xd5ccqWjyPMfgCqc24NOdRabORqFH+FgLMGPzphExsa8jj1n6IiArnHWktS1+DIRM3kDFTnEt70NZiL2uBUPt3lIGBTzermeCmmvJV3OMTQMNjyAgTpPStzgdBwpDaawVmlI35RBr2jgfISyvz+n7RM/vPbGJx+A6DCM+BY1nAP+dINGoinIIwR80PHc7oSebbMx537PJp34mxw579ZXAt1Qeepatxi5X9YcvWwAX0M0v3k+0xT64klYQt+R5pBeTVVRpVxbddIk1v/B71BF+hwUaX7rP5nzpCfLuzHMVFnIQWxG+1MKoIYyu6qmQRSEHtcUAsiLi0yMjCQbEJTYAr9O3yBvSkXSAJ4WbrXyxA8yRSljHW0tK7YVN+9YwdL5vObqt9M0BjXQVRBOmyEZVdsInbCoGUmdH4v78Uutdpee7ll47K6rsE8yyaHu+OCzG7s7i7WeYNdLyn2F3qz2gBFcaJJ0I5IYwWUk/wbIJNo2D6QsJXQ6VjOwCksU8HsSVdSqAo5JvX0Ctz3qfSqxUEoe2ekjL2psvsk5Si4w980s2/cwvc4+3LdY88ANr+cfvLVKOIz2kTgaWZHMNsWc/sJKP/cYxyXLHLT/wHVb3/N2uXmcro5FJx11EK90Fwmkd6Hg6ARDZ79qI01IGr3a8BqSFV1FQoLJphCd4JqHCyinOGxGFEbxaz5lytw+5lwEBj1OCsaiKWRpx4hU280PXu4lT9KK0N0n0EQ1kr2rAdhXHbcOPVVt6oACpPqZdSK4bPO2ihLxIculZJLEodUi2aKwVHfB2KyY1bAgsJUNnAn6hFX/kZjJq+WVsRUxOYygtwhc53Melc+oZV9EGNjGY9Q1P/woS9TciIhJWQVDguMPO7Wpy8plfsZaX7yPma61F0u0c7jrfkR0pElTSrVVsf00JwOQgELdVFrp52VNEbxLXRRSJSjG8UfVzd8JbcXIwNjog3drwPmwilVt882qAZCGhPCux8lfB99U7lxWRW2fAxdqfxYNRc5om3NolOpgw19UbgewrT2CG0GDl3tntQobrxcBfBgQ8UpRZW6sVzDzBppIhS0VCJHjBalncNXdeaUlcI7QrFcYrHkC+xanOpLUee4lF5x4HOsfoiWnD7SqF2EB+kmTyLD/h4zaeI6mLAC5vCV317iVrnyPt2Yu2+q6vEt/0GKI04iwn9JbMPQFF3FiX3EBYIwKTLsy06BeXWiNa7yChz37S2a569UELfDpsow85k95yH4BQTgZ0pZLzEyzYWbsGrIfklXPIV+BgPYvcja9YP8iIEhq04Y6aB54YjvY+dD/tYJUicu9okdtqV2P0vRB9lwQ8/IUUDQJpCiEoBIJllsh2wsy3ufH7JYoxWj9hPW0k0Rx18BluvCFIaBTy2N7ZxEaAPNNnkbihWrTO2y2i6Wno90TCYUMSvXnCAQ5HNi/50bstveFVFzYbwK3CD4BkyfEi180AImn9y0RJEjeVJBhOIrG00Kw0WCRrEy+63uaQ5r64B+BoWvNF7ZTil7zPlfdZ0X7vQqprt+r7v2Gvf/NIW3P3191tDkHwaf3fb7Km528nvLcCbEFoDfFdISIzNuJgJuVbHrtUKH1uThJTMF0C/i2/PIX4HkFT8s1771o8bFIJMGq+aIyZZBqm+sncs/g2zTiCc8vf7jZOiHNH/YQOie8TYHXidx2MTbDykz9vGfIJynkupdAfhQxDllVEwoWJZ33kl3bA/75KSPLnXbSoB8j5lofW+8CAhxitwtmk6yCHS36xEqjeV//20xwGj7EPktGzaCK0IFrE5udvtde+ebQtu/4cZ03WTk4guo9615Wkhb20q776lS/a4l9/wuZ/+xSyOJyOreePrkq1JzF3xmU3mZ84Ku3EgjCRlOS60WTnJRVELaQrptrtVLUPSSWSUkkc29aTcoV6VJeSagdHTOQLuBOSqWwR+RJGfPeDxbIc6NGzuBNjyMTeVWhX2KP6uVtz/YdEAyiTLrgO/9wZFm8kJBm7VrKlDhNFk8XmvN1mXPmAzfrA92yfzz2EWwsRoWPn2f5Xv2RTT/ssffFmVdKdolKEVUcfc7Ej1Q5TdzU8tD4MiGyJfyjf/+3eAjBQLdCmF/5gSWh7GMY1N/beI3NWeOK9IRjWDB8ExpK9Jwt/FCFEZvxpV+YmHlsOqfGXgcF86Gj8EZyfwBQrXkOXkvqNTSBmHYGcUCvy/J10hW2663PO5ydRX02GiDqQyEjXr8JJBwBl0tloITxcIjKaBqha1r1Olq6DXf+U/0cqhU5i3rPJLJEVq4kEPdb9pnRsYcJ8k1VvOOVmvh459/vQ3+SLQocyuJbEF79mG+F9lFoOXEoM+lw74EtPW9Uzt1gakuaD1yuafbxVHni6ZwejgkAxGw29WISNUIQQ4Qr9VK8Vx5/Ea7Idfq+D5JYBxuNLtzIk5s1jwrz7h8jr9oFHZIZYp6LJpEihaE8LXbUuehJYEHBsq3A3E6MYqnxJsYMrDjyT4H4YRy6KZ9n4yPdwHUWRiKNZfvH9pK7bdN+3cXJ/Nz4/xI1TKg472zYhcuOs7PIHd5IqJArwqEQJ31EkKLIvNNUblvqqKIwEyR5VBFL6k7TTzvUAUN+JBJQvyrLlJ4NYGolIftXqi4IGA8XjALCjXH/1fDubJt6wiXqKbMOdn7UwaoNR8HUaT0E5QsIZX8lX2eu9af3rtgK+LFu/moiOkZym/RI+10hjRJt2om3uqF0BeV9PfHoDdjPyG+EnntWm2+ru7FX1HvkyIOCRQ7qL36aLggVpXJP1SASQoMEVphe1fykSk4oWIo6eI4XrRkDShZt+/cKys3hJJrNp0XNWCQCpFIExiiE7rSueddjJRYIi+aiElPcPxVxqM4pI0a9cXVpQeTeqCFAd76ND7NkCPk4a6SQ+S/eoLyoVB5HfeP5fkSzrADyuEqY89YLvofebwH1sJJ6rUZKHJFgSrXoGrfWan7zH2s76Bv7YFwPoCAU9iupuq15tNc//lhR0N/ClAdcVGPy6FbacXD7K76jEDuKPFGcGjUbgg6+EX5Mfs45FUsn3z30ZIi/bBR7xFeJT8smMNIg0wKN4qcFKApoMTVK4RwyU39nCtpwcN1m03bz65S7g0ZyFUKSllj7pAvs6ADoVLZCyj4UgBQncVwM9mF4fxs4QC+8V1Ar0PYFCUTl3lFghjsSVhgTlndHGHX8JwYOHWBtSniJCSmYdYYUjp9AIAIenZAMuFnXP3kbuKjwgAS4fkl0Gvm/jXZ+1xr//wqKzjiM9L7wTgJBEVG9TVOm6f5sfHZNLYiDgcpgEfo3285nQch3sehOYe8DedWnIfdgu8Mi6m1HcFeHGKloo+Z9Id6O8y4MrTAiLl0qi1csVJZcUuUmTSavn7lI7QtmpuqX5W9270on4SZerPjjeRPfxDzwCHzHJWjBXB/ICE64VWRjQcpcMwQNQ6V8UDerOi+DZDBKXcvPlEzSprjJMG/rrVQCcevLnLEcDrayqhLq6lgUIfl8Ua3sUYFllnc8utgan7NQIYKTZeIrcSCMFgrJzgKOaGe02/ZL1/O4peTD1OC+vTQe8QhJsrP7W2cOJ2+qjmDlQaxyRVgVdr+N5IqSXE13WlYHyclpiiekdhNCoOIcD+IxI5RRE326Acj/y4joHWehZ5AMtIPMBIe018A7UlxfDRxxytvlwqEq2k1eY5Jup2Gh8bQgXItJVQKFS+09sUIoIBfiUUi7NfQncZfMljkph2QPfg8d/g0wgreRGbABoXrLFpOJddu3pmL7XkG4WXiRXnyZZcyDHMR8MboiQbBmHQwBtGGc5SXy8oHca7EbL92jXvaO4d70HRACQFMreuDu+KYGkqBAmAY2PPEo+t1HUj57bGwq73a4J86DZbUNiGUHia6Fq1VE86ySrfeImI+ka36WM76097q9eLVg7JEHFY72pa5+3Y1j8wxY1CDh9HBTSs8RJz6/4dZKUORfPVBNJqUm7olIx9wQr+NbzLvmA9FDRaQdbEVKawFTfmxhD7aM/RoXAglIEdMKqcRJIGrmbVWT2aHz2dmu495skA58GUDOhzZvgbdrcc84R3ZEdd7umwhUPiAAjd8G76jYLv3pgm78z98CeepPrDApI2QgTsB4BPmcRiHSCTrSSUwOVxoaEoTFcVZQwKwzJztv/+nZ5+8DDE34yBDQvxcHp5E/wzUNuIzikYy07Ok3Y7ra8CDWp0pQmIXtZrOBKStm2+BnrQG1fgBSlia087L1W/dfrYJwXY/QkFS1MYganrCTq2pGHvKerz231Vda85iV4miLHf6TBMJ01610ySd0krWwMJVwM0bh38bv8O8tv+hAcejOiGcADAKhvfmx2bYQl50sQUlkwcYY1LJ+PRng+kE0OZSVbkP6HCFI9N1SLNoPH1LNK9FM+1VJ7CFDYBbABBD6i4AyXTiI3I0AxdjqBl/u47B8xvitXtfiwgZYBAY92W/viJ7HfrMNtAQUbJQLPM+G0r9jamz7gwkfy6Wr7NqxYb6UzKd7vVAvifNXw7C2EAq+w6id/Rcq4z7vbhd6nfvTXLtNpgjOhHDIbMZ0QlC9ZBensvGX2WfUTP7UMmCbvF61zrzqQrmz2Ua4eZfFacu/XyIKBOUR6Hyaso3qt1b9yj9X+4zbyBLZhIoFXgcS4wrsSYLcQnpwvamvcabQ770xrAUM2Pf9rS0cgO4KZnOSTv3dovNMxyIvIjkw08o4UCCkJuOxk0fKJYNCZ7tjJAvRQUZSYOixFjPrAaEX/oxwQ8EgykUV6899/aVPf+026RmHixx17Abt2vm1+4BpEVBRaSDl5/kM7wIeLQ7y9wxk9Z3zyLotgT6pCjb/+T1+06nu/Y2VzjrcyRG0t2Ai5M3z9WcgjRxtCKqNgNWVvV1GdNa//zWrw0nNHLHItzT3KwZeQQi9XlEAzueY1W3LfNfBRE12WiwzYSTmhHalS7FMOczh6DpYZdf43bNQh5yNBIv1AWVxfMIkYf2WHv8caXsUPKN4IVR6sWiLfq8G958mfAEDz7OF51eFdcWE9kNoMvJ4bg3g3BA4lHw+NmoRbxz5WCNlR7kUluwqXkrk1l6amZ0/cXnAtePPb87eBfh4Q8EjEDuLju/mJX1rFUR+AAZ3tDJ9CcDPP+4472W4TJ8+lSWXiB0U6jazS1VdMtzHvOt8mvPNzXWdTjCZ5QfVTv7QEibkX/exCm3HpL8iEcaLrbxjvvHDu8I38ADSFVYQ5r/vDVZAqVldolZEr8VOS6IyODYvytwphWQE6pKaXyA2I9KaULT4A1lmo3V0O7L1PaLpD4w6yGRyW1rNIalORgSKNGUVYMUWcmucF6X7apS8esIg80gM00fKKzKJ5Fv8kX6ggibUC8IHyhIzgPCbeJAJvm/hXBwAACBJJREFUFgWbRKUk7bd4Yxdwqg1vk2us3XPS76P9/DAg4FH1WQ469ePLs+rmS23uVSTtdpGcsp0HbOJJl5K+/lxrJjxYrhTKCRjB2iyHqzCces/urcAe1rHyBcwKOHm3rLOVPz7TGo78oFUcfh4Tgd2JVG/ZFGc3kN62ZcVLVkvKtuYlTwJ8aH+F2YSi3ZghOZCpDjCiQmLlmSekMv7ES6x4zjEA1RKrv/8bdJyF2IpILPeIJFnHOjHaSmzvQN/TgZ2rA01vJ+ExKU7K6WjchFNOoyMB/czfm79M/3RasTt2Cp7Q8WLwejK+BkaOIX/nFJcAPEJWsgKwSYzv4k36ciY5QryN/nibouerd7N3ZRsP9vvTwGLVgVPxLllsUykmu3DuSTb98ts4kW60q1iinpBf3wF5V722JQYux7Wi+bFrYYoVAAjFBZP42FlJ2bRQqumE3yD8RYZJTClruRaOhRVAKerBQ+TCPMp84bPKd1xpI0m0UIDnnvzVXUgy5ExFbb/2tYPJxbMMoOs2j7gf3Qt3cG9wzFy0yfhZE0btTvvDlUMYTn46cqnIgt3knpYnJ93Pb+uTFkQdQrGIAx0d43mAXYAMoEtwEI+iTvrAtn6OQZKOKqQNxzELyiQSRtKJ6RwMp3nfsi2NTxXkl17fPWziftgtLwPCPB611aKRrISFb1nyuC36DucxnPV1G3Xoe5BGtl6NBpZEf9Mw/2Hb+NA11r7in7kMWx7qdKgC0V1+LKo7S7KlVIswhWel9hhjKmFmvMlSjSwETKGVjLPxp3/eJUHwJo6fRNYoSVw34k11TvnYn4JLU602E6tfBIbAqvA0flwp3HVXi/fitejV2+Pytj8C3O5II/UTfstFfUrSkW9z5RR3AEkEKUfnUcQIOxYJEm/igf22q87/6vWou1/dn/J37Pr3ra/6ttqFNgQBoHTDCluDpFX1t0NMYnts2hFkUGcCmCSdE94OGVAK2pYlz1jnuldhVchQTrpb0RwPGPs0AhYQlhlIkYkjAwltXbfQGSI7SAfXDoZRWrgOMp9KmktyKL0/QxJOMFn/BQzTz87u+Uzeou1UCKySDKoOoBHdHckRXyIg4T0DiVRuoKBUBkg6Uc62ihKKreOdYpWTSfeL9NMjeDDfjjaAw6xuJ2iORIgGA075mnbf+6CBR4hSwXGgEMgB+uZ1r1gVPIzLHQxzmhX3j7OTlG9yvVR2Lhfd4Ha6h2Y1P2+qgClCqPpX3XQBflqIp5AcuUh4rp4snkgg2NBZpGnXY0J3vEWRQ9WNjQZ9KMo1SJtn84OBlaRDgnORHCUucBhFkg4pUiIA0EDFYa+PQGYXChnagKPZHDTweEuQHyELg/iLrxbbRiABJyJlFBfcISXdM+E99qaXMVeNWtKqcGamDwWMTuvbGobxerl9UBVIezudOrndwyYAiPQmMisIK6IGCHEOlzSuJURtxHRYHEZauYJECdkJ9jDGqpfebHjv+dnS9f7LwO7q//nd/8sOAs9WOgq/ISZYjmJvdqdvpfYtLsldIiNndRR3atFbpi1u67qgPklKE6CI7HiUx+OfJOno6EktuKQ2nW0RKptpYQEGzGsB/EkhDmw6yD7CoSH9FREaN3Y1BJPsxYGob/r7zys7D3iYG2+Ktr/Td8Y0qhXxIF7ZTptixp0WttOzVUkCgvS5k+1KsedwGmEM/+UC9CZRVPYFMLVhzuUKAkiDKV5vBDh6Si/ejAymjr3p3p0KPLt/4HmgyWE7fZUYL9KJg7pLZCCMg2OZHLfCZbMtDAaJcdSlR3ZgZvECDGK3yoNhzzE4SizG1cHD1u7oefdb7/NeCzxSFsKUYAyFN0EdID4FDh4VcxkO5OM9VT0MbCGZt3TSTRRx2MWmKzZmgMWT/IeBpr/pGhLA40hQVw895jWPU3TZ6WrQmTgtLMo1OVhIVR8gW0UEL8ECAgVDhAG7NG3SmyAOK0arb3GIyXE9+uU/m6T0Hfuu+L6HgccDEYGLx2jKjQC/XdlyZPwTBwqmkKN5sGyi51uC3qSA5AEF5PXT4bCKdvDOlNhyenoD5TC4bDlDb+7KHgIelhUyI8swYaVgFmW7QAOLr48fm1cE141o5Sz4Ep2fPgefYA+biMEdqN5E07J13LL1q29uGt+aT+8S4NHyyDVVmlm57cr11FmGIT3CLC6GS+LwCKQaZZSQFhZJpxAeJVyB+r5MiTF7L7KqkX3Iidj85NrYKpv71lzIPTHqnQc8WlVZh5F0koTn+rCMyzUjQIixv6gSlwFSolTOBkjmYs/xUslGSUPiRxIaCDbpApYc4OyJyRpus/cM9AM8iLfcJ07EKzmehC/uF/QmGWKfnIES3kSq+mwABhbvtGDZNJcCJTpmqvM3UQKDMCExIQx/W2tMDvVigD2+J9fc8NteMQN91lMgo5IHm76GPzl6YbtCVR/GbhOqmErqFHgTDm5TDLjHm6A3cfYKr6a+rx75UQvS9eqbsmrk2+179/D3oTwD3cAj7IG+JOVrhUcRE4upgcxXOmUmNBItLKr6iHxg5ZAkQHGqeqzklDx+GshAPfKTfyoPpIOpYSCtDN+zO2agC3jkXBUoGWuxifvjVS+npH2dpBOTOCyv+n5U9QjW0DIUaeKQKdjcd0e/h9sYAjPQ5UkYJ8grBaOr0BWVYVwwBFZniHehC3h68iLQLbotGShPVob4KIa7t0dmoAt4vNYlS3k4Zxjz7JH12Ksa7eJ5vF4PY5q9avX2cGeHuds9vAB7c/P/HyVAB47QcdUjAAAAAElFTkSuQmCC"/>
          <p:cNvSpPr>
            <a:spLocks noChangeAspect="1" noChangeArrowheads="1"/>
          </p:cNvSpPr>
          <p:nvPr/>
        </p:nvSpPr>
        <p:spPr bwMode="auto">
          <a:xfrm>
            <a:off x="307975" y="-190500"/>
            <a:ext cx="85725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225" y="381000"/>
            <a:ext cx="2118794" cy="1822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160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Looking Back in Coppermines Valley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t="21168" r="-150" b="165"/>
          <a:stretch/>
        </p:blipFill>
        <p:spPr>
          <a:xfrm>
            <a:off x="0" y="0"/>
            <a:ext cx="9144000" cy="5727616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971601" y="1844824"/>
            <a:ext cx="2232247" cy="792088"/>
            <a:chOff x="971601" y="1844824"/>
            <a:chExt cx="2232247" cy="792088"/>
          </a:xfrm>
        </p:grpSpPr>
        <p:sp>
          <p:nvSpPr>
            <p:cNvPr id="6" name="Oval 5"/>
            <p:cNvSpPr/>
            <p:nvPr/>
          </p:nvSpPr>
          <p:spPr>
            <a:xfrm>
              <a:off x="2411760" y="1844824"/>
              <a:ext cx="792088" cy="79208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Rectangle 3"/>
            <p:cNvSpPr/>
            <p:nvPr/>
          </p:nvSpPr>
          <p:spPr>
            <a:xfrm>
              <a:off x="971601" y="1844824"/>
              <a:ext cx="142819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GB" b="1" dirty="0" smtClean="0">
                  <a:solidFill>
                    <a:schemeClr val="bg1"/>
                  </a:solidFill>
                </a:rPr>
                <a:t>Youth Hostel</a:t>
              </a:r>
              <a:endParaRPr lang="en-GB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" name="Rectangle 7"/>
          <p:cNvSpPr/>
          <p:nvPr/>
        </p:nvSpPr>
        <p:spPr>
          <a:xfrm>
            <a:off x="7540022" y="1941561"/>
            <a:ext cx="14281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 smtClean="0">
                <a:solidFill>
                  <a:schemeClr val="bg1"/>
                </a:solidFill>
              </a:rPr>
              <a:t>Cottages</a:t>
            </a:r>
            <a:endParaRPr lang="en-GB" b="1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6805686" y="1390967"/>
            <a:ext cx="792088" cy="792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64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411760" y="3068960"/>
            <a:ext cx="792088" cy="792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201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558"/>
            <a:ext cx="9144000" cy="68580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2483768" y="3019741"/>
            <a:ext cx="792088" cy="792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347864" y="3212976"/>
            <a:ext cx="792088" cy="79208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7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99" t="42111" r="30571" b="33330"/>
          <a:stretch/>
        </p:blipFill>
        <p:spPr>
          <a:xfrm>
            <a:off x="0" y="20584"/>
            <a:ext cx="9223807" cy="628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51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89240"/>
            <a:ext cx="9144000" cy="1143000"/>
          </a:xfrm>
        </p:spPr>
        <p:txBody>
          <a:bodyPr>
            <a:normAutofit/>
          </a:bodyPr>
          <a:lstStyle/>
          <a:p>
            <a:r>
              <a:rPr lang="en-GB" dirty="0" smtClean="0"/>
              <a:t>Looking Under Coppermines Valley</a:t>
            </a:r>
            <a:endParaRPr lang="en-GB" dirty="0"/>
          </a:p>
        </p:txBody>
      </p:sp>
      <p:sp>
        <p:nvSpPr>
          <p:cNvPr id="3" name="AutoShape 4" descr="Image result for made out of copp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t="21168" r="-150" b="165"/>
          <a:stretch/>
        </p:blipFill>
        <p:spPr>
          <a:xfrm>
            <a:off x="-19424" y="0"/>
            <a:ext cx="9144000" cy="5727616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649224" y="692696"/>
            <a:ext cx="5760720" cy="1154392"/>
            <a:chOff x="649224" y="692696"/>
            <a:chExt cx="5760720" cy="1154392"/>
          </a:xfrm>
        </p:grpSpPr>
        <p:sp>
          <p:nvSpPr>
            <p:cNvPr id="4" name="Freeform 3"/>
            <p:cNvSpPr/>
            <p:nvPr/>
          </p:nvSpPr>
          <p:spPr>
            <a:xfrm>
              <a:off x="649224" y="832104"/>
              <a:ext cx="5760720" cy="1014984"/>
            </a:xfrm>
            <a:custGeom>
              <a:avLst/>
              <a:gdLst>
                <a:gd name="connsiteX0" fmla="*/ 0 w 5760720"/>
                <a:gd name="connsiteY0" fmla="*/ 1014984 h 1014984"/>
                <a:gd name="connsiteX1" fmla="*/ 630936 w 5760720"/>
                <a:gd name="connsiteY1" fmla="*/ 914400 h 1014984"/>
                <a:gd name="connsiteX2" fmla="*/ 1225296 w 5760720"/>
                <a:gd name="connsiteY2" fmla="*/ 758952 h 1014984"/>
                <a:gd name="connsiteX3" fmla="*/ 1444752 w 5760720"/>
                <a:gd name="connsiteY3" fmla="*/ 612648 h 1014984"/>
                <a:gd name="connsiteX4" fmla="*/ 1636776 w 5760720"/>
                <a:gd name="connsiteY4" fmla="*/ 429768 h 1014984"/>
                <a:gd name="connsiteX5" fmla="*/ 1883664 w 5760720"/>
                <a:gd name="connsiteY5" fmla="*/ 411480 h 1014984"/>
                <a:gd name="connsiteX6" fmla="*/ 2112264 w 5760720"/>
                <a:gd name="connsiteY6" fmla="*/ 402336 h 1014984"/>
                <a:gd name="connsiteX7" fmla="*/ 2423160 w 5760720"/>
                <a:gd name="connsiteY7" fmla="*/ 265176 h 1014984"/>
                <a:gd name="connsiteX8" fmla="*/ 2587752 w 5760720"/>
                <a:gd name="connsiteY8" fmla="*/ 192024 h 1014984"/>
                <a:gd name="connsiteX9" fmla="*/ 2852928 w 5760720"/>
                <a:gd name="connsiteY9" fmla="*/ 265176 h 1014984"/>
                <a:gd name="connsiteX10" fmla="*/ 3081528 w 5760720"/>
                <a:gd name="connsiteY10" fmla="*/ 393192 h 1014984"/>
                <a:gd name="connsiteX11" fmla="*/ 3200400 w 5760720"/>
                <a:gd name="connsiteY11" fmla="*/ 502920 h 1014984"/>
                <a:gd name="connsiteX12" fmla="*/ 3520440 w 5760720"/>
                <a:gd name="connsiteY12" fmla="*/ 585216 h 1014984"/>
                <a:gd name="connsiteX13" fmla="*/ 3840480 w 5760720"/>
                <a:gd name="connsiteY13" fmla="*/ 768096 h 1014984"/>
                <a:gd name="connsiteX14" fmla="*/ 4005072 w 5760720"/>
                <a:gd name="connsiteY14" fmla="*/ 813816 h 1014984"/>
                <a:gd name="connsiteX15" fmla="*/ 4306824 w 5760720"/>
                <a:gd name="connsiteY15" fmla="*/ 822960 h 1014984"/>
                <a:gd name="connsiteX16" fmla="*/ 4434840 w 5760720"/>
                <a:gd name="connsiteY16" fmla="*/ 813816 h 1014984"/>
                <a:gd name="connsiteX17" fmla="*/ 4654296 w 5760720"/>
                <a:gd name="connsiteY17" fmla="*/ 731520 h 1014984"/>
                <a:gd name="connsiteX18" fmla="*/ 4837176 w 5760720"/>
                <a:gd name="connsiteY18" fmla="*/ 658368 h 1014984"/>
                <a:gd name="connsiteX19" fmla="*/ 5120640 w 5760720"/>
                <a:gd name="connsiteY19" fmla="*/ 393192 h 1014984"/>
                <a:gd name="connsiteX20" fmla="*/ 5458968 w 5760720"/>
                <a:gd name="connsiteY20" fmla="*/ 210312 h 1014984"/>
                <a:gd name="connsiteX21" fmla="*/ 5760720 w 5760720"/>
                <a:gd name="connsiteY21" fmla="*/ 0 h 10149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760720" h="1014984">
                  <a:moveTo>
                    <a:pt x="0" y="1014984"/>
                  </a:moveTo>
                  <a:cubicBezTo>
                    <a:pt x="213360" y="986028"/>
                    <a:pt x="426720" y="957072"/>
                    <a:pt x="630936" y="914400"/>
                  </a:cubicBezTo>
                  <a:cubicBezTo>
                    <a:pt x="835152" y="871728"/>
                    <a:pt x="1089660" y="809244"/>
                    <a:pt x="1225296" y="758952"/>
                  </a:cubicBezTo>
                  <a:cubicBezTo>
                    <a:pt x="1360932" y="708660"/>
                    <a:pt x="1376172" y="667512"/>
                    <a:pt x="1444752" y="612648"/>
                  </a:cubicBezTo>
                  <a:cubicBezTo>
                    <a:pt x="1513332" y="557784"/>
                    <a:pt x="1563624" y="463296"/>
                    <a:pt x="1636776" y="429768"/>
                  </a:cubicBezTo>
                  <a:cubicBezTo>
                    <a:pt x="1709928" y="396240"/>
                    <a:pt x="1804416" y="416052"/>
                    <a:pt x="1883664" y="411480"/>
                  </a:cubicBezTo>
                  <a:cubicBezTo>
                    <a:pt x="1962912" y="406908"/>
                    <a:pt x="2022348" y="426720"/>
                    <a:pt x="2112264" y="402336"/>
                  </a:cubicBezTo>
                  <a:cubicBezTo>
                    <a:pt x="2202180" y="377952"/>
                    <a:pt x="2423160" y="265176"/>
                    <a:pt x="2423160" y="265176"/>
                  </a:cubicBezTo>
                  <a:cubicBezTo>
                    <a:pt x="2502408" y="230124"/>
                    <a:pt x="2516124" y="192024"/>
                    <a:pt x="2587752" y="192024"/>
                  </a:cubicBezTo>
                  <a:cubicBezTo>
                    <a:pt x="2659380" y="192024"/>
                    <a:pt x="2770632" y="231648"/>
                    <a:pt x="2852928" y="265176"/>
                  </a:cubicBezTo>
                  <a:cubicBezTo>
                    <a:pt x="2935224" y="298704"/>
                    <a:pt x="3023616" y="353568"/>
                    <a:pt x="3081528" y="393192"/>
                  </a:cubicBezTo>
                  <a:cubicBezTo>
                    <a:pt x="3139440" y="432816"/>
                    <a:pt x="3127248" y="470916"/>
                    <a:pt x="3200400" y="502920"/>
                  </a:cubicBezTo>
                  <a:cubicBezTo>
                    <a:pt x="3273552" y="534924"/>
                    <a:pt x="3413760" y="541020"/>
                    <a:pt x="3520440" y="585216"/>
                  </a:cubicBezTo>
                  <a:cubicBezTo>
                    <a:pt x="3627120" y="629412"/>
                    <a:pt x="3759708" y="729996"/>
                    <a:pt x="3840480" y="768096"/>
                  </a:cubicBezTo>
                  <a:cubicBezTo>
                    <a:pt x="3921252" y="806196"/>
                    <a:pt x="3927348" y="804672"/>
                    <a:pt x="4005072" y="813816"/>
                  </a:cubicBezTo>
                  <a:cubicBezTo>
                    <a:pt x="4082796" y="822960"/>
                    <a:pt x="4235196" y="822960"/>
                    <a:pt x="4306824" y="822960"/>
                  </a:cubicBezTo>
                  <a:cubicBezTo>
                    <a:pt x="4378452" y="822960"/>
                    <a:pt x="4376928" y="829056"/>
                    <a:pt x="4434840" y="813816"/>
                  </a:cubicBezTo>
                  <a:cubicBezTo>
                    <a:pt x="4492752" y="798576"/>
                    <a:pt x="4587240" y="757428"/>
                    <a:pt x="4654296" y="731520"/>
                  </a:cubicBezTo>
                  <a:cubicBezTo>
                    <a:pt x="4721352" y="705612"/>
                    <a:pt x="4759452" y="714756"/>
                    <a:pt x="4837176" y="658368"/>
                  </a:cubicBezTo>
                  <a:cubicBezTo>
                    <a:pt x="4914900" y="601980"/>
                    <a:pt x="5017008" y="467868"/>
                    <a:pt x="5120640" y="393192"/>
                  </a:cubicBezTo>
                  <a:cubicBezTo>
                    <a:pt x="5224272" y="318516"/>
                    <a:pt x="5352288" y="275844"/>
                    <a:pt x="5458968" y="210312"/>
                  </a:cubicBezTo>
                  <a:cubicBezTo>
                    <a:pt x="5565648" y="144780"/>
                    <a:pt x="5663184" y="72390"/>
                    <a:pt x="5760720" y="0"/>
                  </a:cubicBezTo>
                </a:path>
              </a:pathLst>
            </a:cu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9632" y="692696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/>
                <a:t>Skyline</a:t>
              </a:r>
              <a:endParaRPr lang="en-GB" dirty="0"/>
            </a:p>
          </p:txBody>
        </p:sp>
      </p:grpSp>
      <p:sp>
        <p:nvSpPr>
          <p:cNvPr id="6" name="Oval 5"/>
          <p:cNvSpPr/>
          <p:nvPr/>
        </p:nvSpPr>
        <p:spPr>
          <a:xfrm>
            <a:off x="5076056" y="1196752"/>
            <a:ext cx="617200" cy="61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2" name="Group 11"/>
          <p:cNvGrpSpPr/>
          <p:nvPr/>
        </p:nvGrpSpPr>
        <p:grpSpPr>
          <a:xfrm>
            <a:off x="3181961" y="1869208"/>
            <a:ext cx="1791215" cy="617200"/>
            <a:chOff x="3181961" y="1869208"/>
            <a:chExt cx="1791215" cy="617200"/>
          </a:xfrm>
        </p:grpSpPr>
        <p:sp>
          <p:nvSpPr>
            <p:cNvPr id="8" name="Oval 7"/>
            <p:cNvSpPr/>
            <p:nvPr/>
          </p:nvSpPr>
          <p:spPr>
            <a:xfrm>
              <a:off x="4355976" y="1869208"/>
              <a:ext cx="617200" cy="6172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181961" y="1962781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 smtClean="0">
                  <a:solidFill>
                    <a:schemeClr val="bg1"/>
                  </a:solidFill>
                </a:rPr>
                <a:t>Deep Level</a:t>
              </a:r>
              <a:endParaRPr lang="en-GB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175956" y="843902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Old Engine Shaft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098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0202"/>
            <a:ext cx="9144000" cy="601759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693256" y="1087044"/>
            <a:ext cx="617200" cy="61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5662392" y="1869208"/>
            <a:ext cx="617200" cy="61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eeform 5"/>
          <p:cNvSpPr/>
          <p:nvPr/>
        </p:nvSpPr>
        <p:spPr>
          <a:xfrm>
            <a:off x="1475616" y="579552"/>
            <a:ext cx="5760720" cy="1014984"/>
          </a:xfrm>
          <a:custGeom>
            <a:avLst/>
            <a:gdLst>
              <a:gd name="connsiteX0" fmla="*/ 0 w 5760720"/>
              <a:gd name="connsiteY0" fmla="*/ 1014984 h 1014984"/>
              <a:gd name="connsiteX1" fmla="*/ 630936 w 5760720"/>
              <a:gd name="connsiteY1" fmla="*/ 914400 h 1014984"/>
              <a:gd name="connsiteX2" fmla="*/ 1225296 w 5760720"/>
              <a:gd name="connsiteY2" fmla="*/ 758952 h 1014984"/>
              <a:gd name="connsiteX3" fmla="*/ 1444752 w 5760720"/>
              <a:gd name="connsiteY3" fmla="*/ 612648 h 1014984"/>
              <a:gd name="connsiteX4" fmla="*/ 1636776 w 5760720"/>
              <a:gd name="connsiteY4" fmla="*/ 429768 h 1014984"/>
              <a:gd name="connsiteX5" fmla="*/ 1883664 w 5760720"/>
              <a:gd name="connsiteY5" fmla="*/ 411480 h 1014984"/>
              <a:gd name="connsiteX6" fmla="*/ 2112264 w 5760720"/>
              <a:gd name="connsiteY6" fmla="*/ 402336 h 1014984"/>
              <a:gd name="connsiteX7" fmla="*/ 2423160 w 5760720"/>
              <a:gd name="connsiteY7" fmla="*/ 265176 h 1014984"/>
              <a:gd name="connsiteX8" fmla="*/ 2587752 w 5760720"/>
              <a:gd name="connsiteY8" fmla="*/ 192024 h 1014984"/>
              <a:gd name="connsiteX9" fmla="*/ 2852928 w 5760720"/>
              <a:gd name="connsiteY9" fmla="*/ 265176 h 1014984"/>
              <a:gd name="connsiteX10" fmla="*/ 3081528 w 5760720"/>
              <a:gd name="connsiteY10" fmla="*/ 393192 h 1014984"/>
              <a:gd name="connsiteX11" fmla="*/ 3200400 w 5760720"/>
              <a:gd name="connsiteY11" fmla="*/ 502920 h 1014984"/>
              <a:gd name="connsiteX12" fmla="*/ 3520440 w 5760720"/>
              <a:gd name="connsiteY12" fmla="*/ 585216 h 1014984"/>
              <a:gd name="connsiteX13" fmla="*/ 3840480 w 5760720"/>
              <a:gd name="connsiteY13" fmla="*/ 768096 h 1014984"/>
              <a:gd name="connsiteX14" fmla="*/ 4005072 w 5760720"/>
              <a:gd name="connsiteY14" fmla="*/ 813816 h 1014984"/>
              <a:gd name="connsiteX15" fmla="*/ 4306824 w 5760720"/>
              <a:gd name="connsiteY15" fmla="*/ 822960 h 1014984"/>
              <a:gd name="connsiteX16" fmla="*/ 4434840 w 5760720"/>
              <a:gd name="connsiteY16" fmla="*/ 813816 h 1014984"/>
              <a:gd name="connsiteX17" fmla="*/ 4654296 w 5760720"/>
              <a:gd name="connsiteY17" fmla="*/ 731520 h 1014984"/>
              <a:gd name="connsiteX18" fmla="*/ 4837176 w 5760720"/>
              <a:gd name="connsiteY18" fmla="*/ 658368 h 1014984"/>
              <a:gd name="connsiteX19" fmla="*/ 5120640 w 5760720"/>
              <a:gd name="connsiteY19" fmla="*/ 393192 h 1014984"/>
              <a:gd name="connsiteX20" fmla="*/ 5458968 w 5760720"/>
              <a:gd name="connsiteY20" fmla="*/ 210312 h 1014984"/>
              <a:gd name="connsiteX21" fmla="*/ 5760720 w 5760720"/>
              <a:gd name="connsiteY21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60720" h="1014984">
                <a:moveTo>
                  <a:pt x="0" y="1014984"/>
                </a:moveTo>
                <a:cubicBezTo>
                  <a:pt x="213360" y="986028"/>
                  <a:pt x="426720" y="957072"/>
                  <a:pt x="630936" y="914400"/>
                </a:cubicBezTo>
                <a:cubicBezTo>
                  <a:pt x="835152" y="871728"/>
                  <a:pt x="1089660" y="809244"/>
                  <a:pt x="1225296" y="758952"/>
                </a:cubicBezTo>
                <a:cubicBezTo>
                  <a:pt x="1360932" y="708660"/>
                  <a:pt x="1376172" y="667512"/>
                  <a:pt x="1444752" y="612648"/>
                </a:cubicBezTo>
                <a:cubicBezTo>
                  <a:pt x="1513332" y="557784"/>
                  <a:pt x="1563624" y="463296"/>
                  <a:pt x="1636776" y="429768"/>
                </a:cubicBezTo>
                <a:cubicBezTo>
                  <a:pt x="1709928" y="396240"/>
                  <a:pt x="1804416" y="416052"/>
                  <a:pt x="1883664" y="411480"/>
                </a:cubicBezTo>
                <a:cubicBezTo>
                  <a:pt x="1962912" y="406908"/>
                  <a:pt x="2022348" y="426720"/>
                  <a:pt x="2112264" y="402336"/>
                </a:cubicBezTo>
                <a:cubicBezTo>
                  <a:pt x="2202180" y="377952"/>
                  <a:pt x="2423160" y="265176"/>
                  <a:pt x="2423160" y="265176"/>
                </a:cubicBezTo>
                <a:cubicBezTo>
                  <a:pt x="2502408" y="230124"/>
                  <a:pt x="2516124" y="192024"/>
                  <a:pt x="2587752" y="192024"/>
                </a:cubicBezTo>
                <a:cubicBezTo>
                  <a:pt x="2659380" y="192024"/>
                  <a:pt x="2770632" y="231648"/>
                  <a:pt x="2852928" y="265176"/>
                </a:cubicBezTo>
                <a:cubicBezTo>
                  <a:pt x="2935224" y="298704"/>
                  <a:pt x="3023616" y="353568"/>
                  <a:pt x="3081528" y="393192"/>
                </a:cubicBezTo>
                <a:cubicBezTo>
                  <a:pt x="3139440" y="432816"/>
                  <a:pt x="3127248" y="470916"/>
                  <a:pt x="3200400" y="502920"/>
                </a:cubicBezTo>
                <a:cubicBezTo>
                  <a:pt x="3273552" y="534924"/>
                  <a:pt x="3413760" y="541020"/>
                  <a:pt x="3520440" y="585216"/>
                </a:cubicBezTo>
                <a:cubicBezTo>
                  <a:pt x="3627120" y="629412"/>
                  <a:pt x="3759708" y="729996"/>
                  <a:pt x="3840480" y="768096"/>
                </a:cubicBezTo>
                <a:cubicBezTo>
                  <a:pt x="3921252" y="806196"/>
                  <a:pt x="3927348" y="804672"/>
                  <a:pt x="4005072" y="813816"/>
                </a:cubicBezTo>
                <a:cubicBezTo>
                  <a:pt x="4082796" y="822960"/>
                  <a:pt x="4235196" y="822960"/>
                  <a:pt x="4306824" y="822960"/>
                </a:cubicBezTo>
                <a:cubicBezTo>
                  <a:pt x="4378452" y="822960"/>
                  <a:pt x="4376928" y="829056"/>
                  <a:pt x="4434840" y="813816"/>
                </a:cubicBezTo>
                <a:cubicBezTo>
                  <a:pt x="4492752" y="798576"/>
                  <a:pt x="4587240" y="757428"/>
                  <a:pt x="4654296" y="731520"/>
                </a:cubicBezTo>
                <a:cubicBezTo>
                  <a:pt x="4721352" y="705612"/>
                  <a:pt x="4759452" y="714756"/>
                  <a:pt x="4837176" y="658368"/>
                </a:cubicBezTo>
                <a:cubicBezTo>
                  <a:pt x="4914900" y="601980"/>
                  <a:pt x="5017008" y="467868"/>
                  <a:pt x="5120640" y="393192"/>
                </a:cubicBezTo>
                <a:cubicBezTo>
                  <a:pt x="5224272" y="318516"/>
                  <a:pt x="5352288" y="275844"/>
                  <a:pt x="5458968" y="210312"/>
                </a:cubicBezTo>
                <a:cubicBezTo>
                  <a:pt x="5565648" y="144780"/>
                  <a:pt x="5663184" y="72390"/>
                  <a:pt x="5760720" y="0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498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0" y="382514"/>
            <a:ext cx="9144000" cy="601759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796136" y="963632"/>
            <a:ext cx="617200" cy="61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5550384" y="1869208"/>
            <a:ext cx="617200" cy="6172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Freeform 7"/>
          <p:cNvSpPr/>
          <p:nvPr/>
        </p:nvSpPr>
        <p:spPr>
          <a:xfrm>
            <a:off x="1475616" y="534976"/>
            <a:ext cx="5760720" cy="1014984"/>
          </a:xfrm>
          <a:custGeom>
            <a:avLst/>
            <a:gdLst>
              <a:gd name="connsiteX0" fmla="*/ 0 w 5760720"/>
              <a:gd name="connsiteY0" fmla="*/ 1014984 h 1014984"/>
              <a:gd name="connsiteX1" fmla="*/ 630936 w 5760720"/>
              <a:gd name="connsiteY1" fmla="*/ 914400 h 1014984"/>
              <a:gd name="connsiteX2" fmla="*/ 1225296 w 5760720"/>
              <a:gd name="connsiteY2" fmla="*/ 758952 h 1014984"/>
              <a:gd name="connsiteX3" fmla="*/ 1444752 w 5760720"/>
              <a:gd name="connsiteY3" fmla="*/ 612648 h 1014984"/>
              <a:gd name="connsiteX4" fmla="*/ 1636776 w 5760720"/>
              <a:gd name="connsiteY4" fmla="*/ 429768 h 1014984"/>
              <a:gd name="connsiteX5" fmla="*/ 1883664 w 5760720"/>
              <a:gd name="connsiteY5" fmla="*/ 411480 h 1014984"/>
              <a:gd name="connsiteX6" fmla="*/ 2112264 w 5760720"/>
              <a:gd name="connsiteY6" fmla="*/ 402336 h 1014984"/>
              <a:gd name="connsiteX7" fmla="*/ 2423160 w 5760720"/>
              <a:gd name="connsiteY7" fmla="*/ 265176 h 1014984"/>
              <a:gd name="connsiteX8" fmla="*/ 2587752 w 5760720"/>
              <a:gd name="connsiteY8" fmla="*/ 192024 h 1014984"/>
              <a:gd name="connsiteX9" fmla="*/ 2852928 w 5760720"/>
              <a:gd name="connsiteY9" fmla="*/ 265176 h 1014984"/>
              <a:gd name="connsiteX10" fmla="*/ 3081528 w 5760720"/>
              <a:gd name="connsiteY10" fmla="*/ 393192 h 1014984"/>
              <a:gd name="connsiteX11" fmla="*/ 3200400 w 5760720"/>
              <a:gd name="connsiteY11" fmla="*/ 502920 h 1014984"/>
              <a:gd name="connsiteX12" fmla="*/ 3520440 w 5760720"/>
              <a:gd name="connsiteY12" fmla="*/ 585216 h 1014984"/>
              <a:gd name="connsiteX13" fmla="*/ 3840480 w 5760720"/>
              <a:gd name="connsiteY13" fmla="*/ 768096 h 1014984"/>
              <a:gd name="connsiteX14" fmla="*/ 4005072 w 5760720"/>
              <a:gd name="connsiteY14" fmla="*/ 813816 h 1014984"/>
              <a:gd name="connsiteX15" fmla="*/ 4306824 w 5760720"/>
              <a:gd name="connsiteY15" fmla="*/ 822960 h 1014984"/>
              <a:gd name="connsiteX16" fmla="*/ 4434840 w 5760720"/>
              <a:gd name="connsiteY16" fmla="*/ 813816 h 1014984"/>
              <a:gd name="connsiteX17" fmla="*/ 4654296 w 5760720"/>
              <a:gd name="connsiteY17" fmla="*/ 731520 h 1014984"/>
              <a:gd name="connsiteX18" fmla="*/ 4837176 w 5760720"/>
              <a:gd name="connsiteY18" fmla="*/ 658368 h 1014984"/>
              <a:gd name="connsiteX19" fmla="*/ 5120640 w 5760720"/>
              <a:gd name="connsiteY19" fmla="*/ 393192 h 1014984"/>
              <a:gd name="connsiteX20" fmla="*/ 5458968 w 5760720"/>
              <a:gd name="connsiteY20" fmla="*/ 210312 h 1014984"/>
              <a:gd name="connsiteX21" fmla="*/ 5760720 w 5760720"/>
              <a:gd name="connsiteY21" fmla="*/ 0 h 10149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760720" h="1014984">
                <a:moveTo>
                  <a:pt x="0" y="1014984"/>
                </a:moveTo>
                <a:cubicBezTo>
                  <a:pt x="213360" y="986028"/>
                  <a:pt x="426720" y="957072"/>
                  <a:pt x="630936" y="914400"/>
                </a:cubicBezTo>
                <a:cubicBezTo>
                  <a:pt x="835152" y="871728"/>
                  <a:pt x="1089660" y="809244"/>
                  <a:pt x="1225296" y="758952"/>
                </a:cubicBezTo>
                <a:cubicBezTo>
                  <a:pt x="1360932" y="708660"/>
                  <a:pt x="1376172" y="667512"/>
                  <a:pt x="1444752" y="612648"/>
                </a:cubicBezTo>
                <a:cubicBezTo>
                  <a:pt x="1513332" y="557784"/>
                  <a:pt x="1563624" y="463296"/>
                  <a:pt x="1636776" y="429768"/>
                </a:cubicBezTo>
                <a:cubicBezTo>
                  <a:pt x="1709928" y="396240"/>
                  <a:pt x="1804416" y="416052"/>
                  <a:pt x="1883664" y="411480"/>
                </a:cubicBezTo>
                <a:cubicBezTo>
                  <a:pt x="1962912" y="406908"/>
                  <a:pt x="2022348" y="426720"/>
                  <a:pt x="2112264" y="402336"/>
                </a:cubicBezTo>
                <a:cubicBezTo>
                  <a:pt x="2202180" y="377952"/>
                  <a:pt x="2423160" y="265176"/>
                  <a:pt x="2423160" y="265176"/>
                </a:cubicBezTo>
                <a:cubicBezTo>
                  <a:pt x="2502408" y="230124"/>
                  <a:pt x="2516124" y="192024"/>
                  <a:pt x="2587752" y="192024"/>
                </a:cubicBezTo>
                <a:cubicBezTo>
                  <a:pt x="2659380" y="192024"/>
                  <a:pt x="2770632" y="231648"/>
                  <a:pt x="2852928" y="265176"/>
                </a:cubicBezTo>
                <a:cubicBezTo>
                  <a:pt x="2935224" y="298704"/>
                  <a:pt x="3023616" y="353568"/>
                  <a:pt x="3081528" y="393192"/>
                </a:cubicBezTo>
                <a:cubicBezTo>
                  <a:pt x="3139440" y="432816"/>
                  <a:pt x="3127248" y="470916"/>
                  <a:pt x="3200400" y="502920"/>
                </a:cubicBezTo>
                <a:cubicBezTo>
                  <a:pt x="3273552" y="534924"/>
                  <a:pt x="3413760" y="541020"/>
                  <a:pt x="3520440" y="585216"/>
                </a:cubicBezTo>
                <a:cubicBezTo>
                  <a:pt x="3627120" y="629412"/>
                  <a:pt x="3759708" y="729996"/>
                  <a:pt x="3840480" y="768096"/>
                </a:cubicBezTo>
                <a:cubicBezTo>
                  <a:pt x="3921252" y="806196"/>
                  <a:pt x="3927348" y="804672"/>
                  <a:pt x="4005072" y="813816"/>
                </a:cubicBezTo>
                <a:cubicBezTo>
                  <a:pt x="4082796" y="822960"/>
                  <a:pt x="4235196" y="822960"/>
                  <a:pt x="4306824" y="822960"/>
                </a:cubicBezTo>
                <a:cubicBezTo>
                  <a:pt x="4378452" y="822960"/>
                  <a:pt x="4376928" y="829056"/>
                  <a:pt x="4434840" y="813816"/>
                </a:cubicBezTo>
                <a:cubicBezTo>
                  <a:pt x="4492752" y="798576"/>
                  <a:pt x="4587240" y="757428"/>
                  <a:pt x="4654296" y="731520"/>
                </a:cubicBezTo>
                <a:cubicBezTo>
                  <a:pt x="4721352" y="705612"/>
                  <a:pt x="4759452" y="714756"/>
                  <a:pt x="4837176" y="658368"/>
                </a:cubicBezTo>
                <a:cubicBezTo>
                  <a:pt x="4914900" y="601980"/>
                  <a:pt x="5017008" y="467868"/>
                  <a:pt x="5120640" y="393192"/>
                </a:cubicBezTo>
                <a:cubicBezTo>
                  <a:pt x="5224272" y="318516"/>
                  <a:pt x="5352288" y="275844"/>
                  <a:pt x="5458968" y="210312"/>
                </a:cubicBezTo>
                <a:cubicBezTo>
                  <a:pt x="5565648" y="144780"/>
                  <a:pt x="5663184" y="72390"/>
                  <a:pt x="5760720" y="0"/>
                </a:cubicBezTo>
              </a:path>
            </a:pathLst>
          </a:cu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4" name="Group 13"/>
          <p:cNvGrpSpPr/>
          <p:nvPr/>
        </p:nvGrpSpPr>
        <p:grpSpPr>
          <a:xfrm>
            <a:off x="395536" y="2276872"/>
            <a:ext cx="8424936" cy="3960440"/>
            <a:chOff x="395536" y="2276872"/>
            <a:chExt cx="8424936" cy="3960440"/>
          </a:xfrm>
        </p:grpSpPr>
        <p:sp>
          <p:nvSpPr>
            <p:cNvPr id="6" name="Rectangle 5"/>
            <p:cNvSpPr/>
            <p:nvPr/>
          </p:nvSpPr>
          <p:spPr>
            <a:xfrm>
              <a:off x="395536" y="2276872"/>
              <a:ext cx="8424936" cy="396044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842392" y="2866991"/>
              <a:ext cx="78488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200" dirty="0" smtClean="0">
                  <a:solidFill>
                    <a:schemeClr val="bg1"/>
                  </a:solidFill>
                </a:rPr>
                <a:t>There are parts of the mine above the road –going up 400 feet</a:t>
              </a:r>
            </a:p>
            <a:p>
              <a:endParaRPr lang="en-GB" sz="32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539552" y="116632"/>
            <a:ext cx="1548040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Timeline</a:t>
            </a:r>
            <a:r>
              <a:rPr lang="en-GB" dirty="0" smtClean="0"/>
              <a:t>:</a:t>
            </a:r>
          </a:p>
          <a:p>
            <a:r>
              <a:rPr lang="en-GB" dirty="0" smtClean="0"/>
              <a:t> 21</a:t>
            </a:r>
            <a:r>
              <a:rPr lang="en-GB" baseline="30000" dirty="0" smtClean="0"/>
              <a:t>st</a:t>
            </a:r>
            <a:r>
              <a:rPr lang="en-GB" dirty="0" smtClean="0"/>
              <a:t> </a:t>
            </a:r>
            <a:r>
              <a:rPr lang="en-GB" dirty="0" smtClean="0"/>
              <a:t>Century</a:t>
            </a:r>
            <a:endParaRPr lang="en-GB" dirty="0"/>
          </a:p>
        </p:txBody>
      </p:sp>
      <p:grpSp>
        <p:nvGrpSpPr>
          <p:cNvPr id="15" name="Group 14"/>
          <p:cNvGrpSpPr/>
          <p:nvPr/>
        </p:nvGrpSpPr>
        <p:grpSpPr>
          <a:xfrm>
            <a:off x="359532" y="172510"/>
            <a:ext cx="8424936" cy="1958328"/>
            <a:chOff x="1583668" y="-508963"/>
            <a:chExt cx="8424936" cy="1958328"/>
          </a:xfrm>
        </p:grpSpPr>
        <p:sp>
          <p:nvSpPr>
            <p:cNvPr id="13" name="Rectangle 12"/>
            <p:cNvSpPr/>
            <p:nvPr/>
          </p:nvSpPr>
          <p:spPr>
            <a:xfrm>
              <a:off x="1583668" y="-152608"/>
              <a:ext cx="8424936" cy="1601973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123662" y="-508963"/>
              <a:ext cx="78488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GB" sz="3200" dirty="0" smtClean="0">
                <a:solidFill>
                  <a:schemeClr val="bg1"/>
                </a:solidFill>
              </a:endParaRPr>
            </a:p>
            <a:p>
              <a:r>
                <a:rPr lang="en-GB" sz="3200" dirty="0" smtClean="0">
                  <a:solidFill>
                    <a:schemeClr val="bg1"/>
                  </a:solidFill>
                </a:rPr>
                <a:t>Most </a:t>
              </a:r>
              <a:r>
                <a:rPr lang="en-GB" sz="3200" dirty="0" smtClean="0">
                  <a:solidFill>
                    <a:schemeClr val="bg1"/>
                  </a:solidFill>
                </a:rPr>
                <a:t>of the mine is deep below the </a:t>
              </a:r>
              <a:r>
                <a:rPr lang="en-GB" sz="3200" dirty="0" smtClean="0">
                  <a:solidFill>
                    <a:schemeClr val="bg1"/>
                  </a:solidFill>
                </a:rPr>
                <a:t>road - going down 1200 feet</a:t>
              </a:r>
              <a:endParaRPr lang="en-GB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179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7419" y="253558"/>
            <a:ext cx="8514272" cy="879806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What would an </a:t>
            </a:r>
            <a:r>
              <a:rPr lang="en-GB" dirty="0" smtClean="0"/>
              <a:t>opencast mine </a:t>
            </a:r>
            <a:r>
              <a:rPr lang="en-GB" dirty="0" smtClean="0"/>
              <a:t>look like?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46" y="1133364"/>
            <a:ext cx="7632848" cy="57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8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97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1359</TotalTime>
  <Words>67</Words>
  <Application>Microsoft Office PowerPoint</Application>
  <PresentationFormat>On-screen Show (4:3)</PresentationFormat>
  <Paragraphs>17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Coniston Coppermines Part 2 Stephe Cove October 2026</vt:lpstr>
      <vt:lpstr>GETTING YOUR BEARINGS</vt:lpstr>
      <vt:lpstr>Looking Back in Coppermines Valley</vt:lpstr>
      <vt:lpstr>PowerPoint Presentation</vt:lpstr>
      <vt:lpstr>PowerPoint Presentation</vt:lpstr>
      <vt:lpstr>PowerPoint Presentation</vt:lpstr>
      <vt:lpstr>Looking Under Coppermines Valley</vt:lpstr>
      <vt:lpstr>PowerPoint Presentation</vt:lpstr>
      <vt:lpstr>PowerPoint Presentation</vt:lpstr>
      <vt:lpstr>What would an opencast mine look like?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stephe cove</dc:creator>
  <cp:lastModifiedBy>stephe cove</cp:lastModifiedBy>
  <cp:revision>5</cp:revision>
  <dcterms:created xsi:type="dcterms:W3CDTF">2026-10-13T16:34:00Z</dcterms:created>
  <dcterms:modified xsi:type="dcterms:W3CDTF">2026-10-14T15:28:40Z</dcterms:modified>
</cp:coreProperties>
</file>