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5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39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2.wmf"/><Relationship Id="rId1" Type="http://schemas.openxmlformats.org/officeDocument/2006/relationships/image" Target="../media/image3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BDD2D-F426-46AE-AA6B-E3D369522534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606E0-0191-436F-A4B2-E8A70F52F3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38271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BDD2D-F426-46AE-AA6B-E3D369522534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606E0-0191-436F-A4B2-E8A70F52F3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1551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BDD2D-F426-46AE-AA6B-E3D369522534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606E0-0191-436F-A4B2-E8A70F52F3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13875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BDD2D-F426-46AE-AA6B-E3D369522534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606E0-0191-436F-A4B2-E8A70F52F3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85349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BDD2D-F426-46AE-AA6B-E3D369522534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606E0-0191-436F-A4B2-E8A70F52F3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50754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BDD2D-F426-46AE-AA6B-E3D369522534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606E0-0191-436F-A4B2-E8A70F52F3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66939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BDD2D-F426-46AE-AA6B-E3D369522534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606E0-0191-436F-A4B2-E8A70F52F3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61971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BDD2D-F426-46AE-AA6B-E3D369522534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606E0-0191-436F-A4B2-E8A70F52F3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6538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BDD2D-F426-46AE-AA6B-E3D369522534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606E0-0191-436F-A4B2-E8A70F52F3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34027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BDD2D-F426-46AE-AA6B-E3D369522534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606E0-0191-436F-A4B2-E8A70F52F3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68591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BDD2D-F426-46AE-AA6B-E3D369522534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606E0-0191-436F-A4B2-E8A70F52F3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9885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FBDD2D-F426-46AE-AA6B-E3D369522534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0606E0-0191-436F-A4B2-E8A70F52F3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76570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2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31.wm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03459"/>
            <a:ext cx="7772400" cy="238760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Coniston </a:t>
            </a:r>
            <a:r>
              <a:rPr lang="en-GB" dirty="0" err="1" smtClean="0"/>
              <a:t>Coppermines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Part </a:t>
            </a:r>
            <a:r>
              <a:rPr lang="en-GB" dirty="0" smtClean="0"/>
              <a:t>1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Stephe Cove October 2026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4921880"/>
            <a:ext cx="6858000" cy="1655762"/>
          </a:xfrm>
        </p:spPr>
        <p:txBody>
          <a:bodyPr/>
          <a:lstStyle/>
          <a:p>
            <a:r>
              <a:rPr lang="en-GB" dirty="0" smtClean="0"/>
              <a:t>The first miners</a:t>
            </a:r>
          </a:p>
          <a:p>
            <a:r>
              <a:rPr lang="en-GB" dirty="0" smtClean="0"/>
              <a:t>Introducing copper</a:t>
            </a:r>
          </a:p>
          <a:p>
            <a:r>
              <a:rPr lang="en-GB" dirty="0" smtClean="0"/>
              <a:t>Processing the ores</a:t>
            </a:r>
            <a:endParaRPr lang="en-GB" dirty="0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3225" y="381000"/>
            <a:ext cx="2118794" cy="1822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78667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370298" y="4797152"/>
            <a:ext cx="2478834" cy="1752600"/>
          </a:xfrm>
        </p:spPr>
        <p:txBody>
          <a:bodyPr>
            <a:normAutofit lnSpcReduction="10000"/>
          </a:bodyPr>
          <a:lstStyle/>
          <a:p>
            <a:r>
              <a:rPr lang="en-GB" b="1" dirty="0" smtClean="0">
                <a:solidFill>
                  <a:srgbClr val="CC6C15"/>
                </a:solidFill>
              </a:rPr>
              <a:t>For The </a:t>
            </a:r>
          </a:p>
          <a:p>
            <a:r>
              <a:rPr lang="en-GB" b="1" dirty="0" smtClean="0">
                <a:solidFill>
                  <a:srgbClr val="CC6C15"/>
                </a:solidFill>
              </a:rPr>
              <a:t>Ruskin Museum</a:t>
            </a:r>
          </a:p>
          <a:p>
            <a:r>
              <a:rPr lang="en-GB" b="1" dirty="0" smtClean="0">
                <a:solidFill>
                  <a:srgbClr val="CC6C15"/>
                </a:solidFill>
              </a:rPr>
              <a:t>October </a:t>
            </a:r>
            <a:r>
              <a:rPr lang="en-GB" b="1" dirty="0" smtClean="0">
                <a:solidFill>
                  <a:srgbClr val="CC6C15"/>
                </a:solidFill>
              </a:rPr>
              <a:t>2026</a:t>
            </a:r>
          </a:p>
          <a:p>
            <a:r>
              <a:rPr lang="en-GB" b="1" dirty="0" smtClean="0">
                <a:solidFill>
                  <a:srgbClr val="CC6C15"/>
                </a:solidFill>
              </a:rPr>
              <a:t>Stephe Cove</a:t>
            </a:r>
            <a:endParaRPr lang="en-GB" b="1" dirty="0">
              <a:solidFill>
                <a:srgbClr val="CC6C15"/>
              </a:solidFill>
            </a:endParaRPr>
          </a:p>
        </p:txBody>
      </p:sp>
      <p:sp>
        <p:nvSpPr>
          <p:cNvPr id="4" name="AutoShape 2" descr="data:image/png;base64,iVBORw0KGgoAAAANSUhEUgAAAI8AAAB7CAYAAABNYNOcAAAgAElEQVR4Ae2dB4BdVbX31+137vRMMum9Q6jSe3uKiIAIIoiggGLB9kA/21PR9xQboigoIgoCiorSQSnSFZGakN7bZDK9z+3f77/PvdOSSWZCykRmJ3PLuefsuvbqa21flmLDZXgGdmAG/DvwzPAjwzPgZmAYeIYBYYdnYBh4dnjqhh/cacDjMU6ZQc2o9wyvw1zXoOZtqNzs2xkMc8Yy5uefSjzeYe1rXrLWdfOto3a9pZs3mSU6zfw+s1iJFYycboUT97fCqQdbrLjCPZPl+WzWxy3cM1z2mhnYKcAjxNFWt8Y2P/Fza3j1QUtsXmHZZBxgyJqDB58HWNkMYMbN/kDIAmUTrWju8TbqqAusfJ+TLLDXTNlwR/Mz8CaAJ+uojc98tvEfv7P1d15liZaNFokUmC9YYAbA5KmRL3dnVsCUBZCkHUh3WCLebr5A2GJzTrQJp11lFfuc7PqVyWaoVf8ow9gov1ZD7n2HgUfrr3WtXfyMrfj+O83vZ8GjhYPiXwAl82eTwFGzpQIRKz/ygzb5vd+yWGkl4Cb+qQuEhtzEDXeI1RkszyN8AwJxkNNav84WXgO2aNgI4ES9xc6jmwHNbu5mQWEmbYm2JgtXzrBJH7jWKg94l6vBtec+DfNDA5rS3XjTDgBPmu4FLJVqt/k/PMvSi54wf1F5F4l6M30XeKQgZRkYo8ozvmpTz/yyY8NFxvw5vunN1D/87M6dgUEDj5oXQVl486XW9swtFi4e6b4PCuFscwyQsnTCOtqbrezI823mh35u4WjxNp8Y/nHPzMCAgMcTpUWp/I6JXXHXF636oe86wEHCFu2j9zuPrHh1miVb6iw26zib+Yk7LFY+Hn4KrOcw0M5ra89Me75VtqHbdQgXjhfQXOZ/05QObpx5K6Wvq5LBPd+j5QF9HCDweGOUwL36ge/axj992UJFxYBLaECN7NhNEvN9lmxttNCYOTbjk7+30gn7eh3ZtXOyY93dgae0KcGzW31y527HrTbxpi9uE3jcAHKj0Nuah35om/7wBQvGyj2l35tuftsVOAzELWlIWLZ4jM24/HYbOffYLv5qb4ehLLzcphfvs3TrZtjIMCPViNIg2KyNPOBUK6gA22619AatZGebddSstkTtaku2NVgmlbAAAkywZIwVjJqCYnZqHwVsXs2ierYOvFttts/FbQOP9C05RnXlvdfYxnu/atFoEe3tSozTp4f6ChrOdsJIB6M28eIbbdwR523lpr3vUjqVtFe/NM/iG5eaPxzMbYoMqouMzfni/TbywNN7DcqxDyy2ljuJErb+tb9aw0t/tpbVL1umca1lETYc6dKu8yctG4gCRCUWGj3TymcdbRWHvt9Kph7o6twZqpBgr97lvggeRR8EOCk+rbzjKqt99EcWjZXCcmiQ3h3utl38opYCGZ9lAFp/stNW3fxBi1ctsSnv+dpO5LJ28SD6qT6TSgE0BRYoLrIAG8MrWXRmLWyYLTGCSJxk3apnbrXNj/7M2tctsFAWLBOOmT8YtEwoAtZixSSdhnQtYmmwUHrNv23T8met+vGfW8l+77Rxp19pZVMOcc3lcdCOYPGtAo8DHJams7XelvzmU9bx4u8sjDiu1fJUd7lx7oY3h8jhfcSU+4NhC4P1Nt1ztbWtfskmvfdqK5nk7SRvJgC1QTKZu2EI/TaRSbVZKtGewyXebdLGa44zyUTXc3neqHXzSlv52yutdf69FgoVWLQgYsnOFMx2ygFQoHSmhQtLwdARSzVWWQoyZpm4pZBeQ5EImn+ftf37j7Z4wV9t1GlftMlnfB6lCy0iiHgUZnAgtFXgkV63ftk/bNVtn7bU2n8jVVUwIO0E6YR3H9bJz16+TbXu8/stRH9aFzxoi5Y/b2UHn21jTvm4lUw+kAkY3ODz9e+x9wwLj3K0J47RGFF0ARTtXd0Sxqlb9KSt/sWHLN68xiKoR1KJOGsSsorjLreOxjXWufQZm/PJO6wQJatmYfUD37cNd3/Npn/8dosDRI0v/tmSNYvMQAIRsFH1H/+fdax5wWZe9huLFBS7VR3s7HX1Ow8S6USHrbjv27b42ndaumqBBUpGOpAR4AylEoiNsEA2ZfXP3myLrjnRlv32s9bRDOOZK15v9Tq0+p3vn96zKYiQLMU9gF4bV0xzOgHpypXahU/Ysuvfa+m2OgsXgFla6ywy6QDb96tPowe73iqP/ZAl6hutHXKeB4D4+leQiMtt1CFn2+TTrrRpAFbaB2nraLFEJmGR0hHWAkAt+sl5lsA85J6D3A2mdAFPJp20qlfutde+c5JV//krBrU0X0GJm/uhNf0eQIiMQccsVFhhklM2P/4TW/B/x1jNKw+68ecncTCTsbvvzcDDgUJ6AY94EI3Qn/QwT/P6BbbsxossmGrFiMyoQsXmr5xrqZqN5s8pT4sm7meZggJrBshUBALtVcssDKPslysMpfqRH1uqpd4mXX6nFR/8Xvc5DGJoX/iwLbvlcktDurI9gNg9tJ2XLuCpXfB3W4m5IQHERooq4NShkYOExO20tYt+ZrIDAYsVjTJf/Xpb+tNzbPk938zhGxG8bqK3izqww9WmHPB09iK3EpQc6TKwBBtkxS0ft0A7PlGsR5prUy6/zWZeea+lmjbZkhsusBRkLzZqhhVN3MfaFj/txp1qb4RUrbLY6FkOozSseME2PfhjSNxHbOxhZ9vsj95qZcd/EomtExI4wpr+eZete/hH3Du4LdcFPNl4Kxx6wIKRkhx/M7iKdngGd8KDHoDAP2DVD+MSsukv37DFv7jYkpBgNwrtKrcfd0JjO7EKXyoOs5qkxu659gE9gSzeTazM2qd+Y51ISYFIGf0P29SP3Yqe60Qrga+ZcPFPrOnlp23NPd9yOpziOcdY+9oFlkDISbbUWKoZ7fzEeQ6Y1v4e3VxJuU06+2uu9wF/wMa/96tmMNdpAChYXGrVKH+bNy4e1Oi6gMdHhVn+eu7VQdW0h29GFnOqfY0jqt30/G225NqzHB/k88nVrHuB9nBXu5rPIqpLrEYT0VX0OYjOp3HF81b32HXwLTGUfh1sjBgOdN1Kw3EnXGqjT3m/rfvD1daI5Dni4NMt0d5pzWtfskTdOqQ1YGPm4Vbz8j3ogp628ef8n8XKxrp26t54yhZ9+1iz1lazaJkjbemOOtv48A+7+jGQD13AM5Cb95Z7BEhOIlvymC35wbuspXo5oOMNNc9TDIWxSNGXFcPco/gBpmyk0DoWPG5Wv9oyfvQ1xaPARAFb+pW32ZLbrrD2xmo3mmkX3WCxyom29MaLLVg02sIVI611ybPWUbUI1UqBUxiuu+NKK9zvUJv4Xx9DiMvYqj9fbYv/9wTLAmgz//t+G3fW1y0lV5hYEZjsPmvZtLxHb7yP/c1Z4BsU3dK2cYk1oAMIomja24u3kQEXlGfJ+rVW9+97LTLxAHiDKaBxKDu8xFAQ61s2LLSGf/7eAiFp7PPox+M8fDIC466bhgyNPPVKm37RzyzV0WDVf73J6v5xK8JMkZXMPtYKZx8Omb4GFxmUhZDsFLqgzo5WS6fjlmyusSaAcO4XHkJZmLQl172H539jI497n83+7F+sZMI+FkXFUYfrcIZ7kx2NFqyYarEpB1vdG3+1qidvcbxQEZJdBAe9vmWrep6+N+2937MWQCueaam2ZT8+21rO/JJNeudVXXYe7XktWf59d4/TDznywQZvrRcitWkwhUGCRx59kRVAcmZd9iurOPpCW/2HL9mSGz9htc/cYVMuvckmfhCdzp+/DgUabYlkyoIwy4hxjhGuPPVz1lmzzhb9/DgAKmEzPvtrG3/ch9xQNe40ngtRpLLGja+h7ymlzput/oW7LLHuVTlXOU4xnfi6u7/vy3848DBcaaYjMfPBBGxCMdb82mM2/rTPWfm8UywQyA1fs6iS3/zet13+mgEbeJLV1hqn36hPAiXjLNWw2jowP4RKKq0Chrni6/+0TZKQAKI3/udAG3HiJRYdM8vSNcvQIiOVJWWth/HGpJPctNhWPPlLsNTxNunCa61gxASrm/83a1z0d2tZ8S+LE6wAs4SgUeomIIvEmmaugmA2yxY6jKVABq/ovXuS/vOBJzdsH2aNcGG5da54wpZf/5TFJhxgxQecZRVHnmMlY2bm7tq9b1kWzQd2cd4D0lv1WBj3DRNEur7K3vjm8RYAKxRUTLTImNlWOGGeFU47xCZc9FOre+rX1oitK8Ti+0NRDxhzPk8+JLk2+L7CCQdZbPoRtvZ3V1n74ifgcdosMnK8+cSixHF5kfLQtQ0oYwIypznTXOSBRp+3LG8Z4PGmwWfBKGSMierY+Ia1rXoRY+F16D8+ZpPffRXa226PRWdP0qpSPN1LbmndqnbvPrcpu79uOcNbu+LqgGR0NvMrvcm10/tWn6Xam6z0+Mts1P7vtNY1r1gnGuQOlH8tuP4mWhuwZ+F2UTEOT0tEebTG2V7GVG/EwXAZmGuN1T91o8M6lad8zgonH0xc3atW/9LdaI4YqXvOu793H7b97S0DPN76egpDfQ7Img1DzQpa3QPfxFb2kI1+x2etfN+T4B3GAl5IZzmg0FvuY48PuYnt+mHbE93r19wzWZjc/pcMwhPEV7xmuTUt/xePpxwjW3rE+fjnTHGmmdZ1b1jd63+11kWPWzDTwT1SSfSsETkJoPKXzrGRh51jpQedAYlqtbWYnzrmo4kH8/hRPvZ+hq8DLG8Z4NnafAhrZPB58ZdFLbFpka3+1SW2AXfXyLg5OFHNQMIYbX5MNH5EZ38QiUhSGtrsNHxFqKACI+Q0K6ic3AVYojxOw8+7R4pgeN2F3hAm0Vc8SRrmtv8CzwNwt2PwbEViyvoxFzklUNRC9K987n9hYthsiQ2vWIANAE6l1p6Ao5rZAABHtmGVVT2IB+gj15kv2WI+eClJa97tfZ/pv0d9f3lLA48LQmQG/dK1QALkW2Pt9dYBM9m+4G9MLvyIQCPHQ3izre98Qu8iPiQ67XAbefh5VnHgGfg7sSAqOVhJ8b6letLTmgh45I6Ru9V7ru8r3fKFClGfwPDTEw/kUCpuWmqb175Ot7AIRMGg+AKlUDhuWZf3jAA/aAmim8BOfHa8zo7DTFcv39LAk58FByB8cZOvUGj+tiyabd3hzbrjU9CldOAbs2b+w7YRP+uyff/LSgihLpiwn0XLx7BORM9uUZEIonc1GZfT15Z39Hyk2zLn3Qeos/jwOvypqDfptPxx9PtWIMKXMdnQXKsA284sw8Az4NnML3JuEXnLIqX4wTZBrVndKqt79DqrefxnaHtxFymDkS0Zi6a3wgLYkLJgBy/6BGxA4ockJKcdX6nATgkr2grQ5MfFT8Jy+d7nL++M92HgeROzqAXpkpS6sAGrhfIvU70YiW6BtePwlSd/nuuOt5ByaguEC2GKPV7qTXRjm4/uGrDxmhwGnm1O/Y78CEjhZyRfbx9w0ZPseORRr/K4ka1N6GsbWGNHmt+NzwwDzy6e7Dw/pWbygOQBjq7svYCj3numZn0aLsMzMMgZGAaeQU7Y8O3dMzAMPN1z8R/xaauE0PFVW/3lTY15mOd5U9PX/8NOe52Tj7slnp25gLnK4ZvESyk0SlcCzjMxgP8zrrf45zgJT/7o+DorPstfgIRHaLPzT1eWti6Lef9j6e+XYeDpb2Z2+DpLySJllGcIJWIAQyx+pbtAqgIQpQEHKBSBkcW9I010RagAIynhNb5Q2IoOPd9KsdUVjJxMCHO7NWJRr/vn7ywYb7A0xtQQykXJfTtahoHHWbQ9twjR8J7S0Q5NqjwA/RErmHukFYzdh+jOhy3ZsC7n6rDtGoVBvPZ7YihPRiMJC/+8HqoWhUqlwRyRQhSSIyY5e1wKTNOCI1do4kE27eKfWfnMIx02yrc66m2nW+VRF9riG883X9Nay6Bncka4/A2DfH+LAo+H8oW6U50NbrEV453FtuWXjwvXd6RkIAEZFrDsmMttzodvcFUsvbneGp5biP2JcO1eS9m3BQ9wZGnPYPOSb7OLo6IvIbqbjWA3I7qFOCMcAVqs6MAziTn/Em4W4yyCk5hGpLDi+YmMzXr/t6wQv5+eBZDGzpa1UlIYz7j457bsujOgWAJVby563jvQz29R4NEyZiwBqi8/8dM28uAzLV6z0lmerWk9i4SBdJBFuCLASwrnrkCRvPK8EsHRTHmqFZfSfwG7oJVOxTstijU/Nv1Ii2I598XwL1Je640LrW3R0xbHLyeMNVykykeIVPmUHnH6VB7EJjfvU3cAYyGc5Gts09OE7qx50UKVU23yu75Av4jH476KfU+0qv3fYW2v3e+yaPTfr23/8hYFnqzL+VNx9IdsFq6ZXjmeJFIzbNWPTicrh0jPDhgRWRlHWPChyZfo2NmO3Ch8JiMXDDBJUJG4WOrdvieLbIr8Q/7SsTbhfV90FvqCwrL8413vHY2bbcPfrrfav/0I4PBZ+7KnrW7J02Cd8URNjLUQ7hvCXQKcxjWv2uIbPmhZzCOKxUu2pwkSrCLY7zbu8Cz95TiYteEM9mbKWxJ4NMkZAKR0///qmjtNavn0w20t/EO2brVzd+j6cTsf9KzwioQX58+e6Qa86Kip+M6MsCC+QREs74GSCmt+9SHzkxA0GwCACHsJTnibzSZ1XvHoaf22VFBWaTPe9y2c1afbht9+wvzNVbaUuDRLJGzaJ26z0YeeTdP4CMELLSdBhW/zAguWgWnoVDQSt+b5j1on8VxyZVWJjd/HMpFiJ50JkHekvCWBRwstF4bmpS8w6ee6edM1uXomSQus3duzCEP4HfGBvLA4pLBwwKd75AkRQJrKwnymOppIb1LgHMnyz8fgPeZ97TmLyMqOQ7q4qVe/dqilcUz3p1lsgErZLYpwLFNR+PCm539rjW88TWxVI96DB9ikUz/jpCg9O+H4D2FwXUS+pB8QGVIGj9VmrVWLTYExIo0ZMGY4HLJOWfEF1cI1+G9LbO/YvNRiAI8uR/BG9BPnnyWcxwcQ70h5SwKP8ESAczDqnrmFUNuRNuKgd3NOxipbR0qSkBymwnLqcjPv5hQW1aX4FT8TGjHZwqOmWxhgUPRFsr2FCIQlLkph1MmfI2PFxVYydlbXWgTDESsmsiFftEwRFrBtw+swxikbc+bXHeCghXEM7NLfXGH1HMMQhEv2E37T/OJfrHnlv22/T/+RMC7Ph2ciyZka/v0n87XVOt+jOMAjwBIhVMrhyPgDcHR/Sk6EXgHCBfTt1WuIvvAuhcGAIXyOUq01Tu/Tc7y5p7b79hYFHuYFX5xgIGWb7/mq1T74HSQYslBIyiouMyWj6IadrMXhScLTj7YJb/+UVcw5jnxFJFXoMbV1y563xV872sphQhVI1108AGxc/4Y1kYRAYS4p3F3jGxY7PUyGFCgVh77XNSWsUbf0OWsibipWWoxTurfyRA1ZxysPWPXzd9j44y+FDGUJp660EgC+5bGfIG4XcNbHSlgpPAlzfFrhuNlWL0zpxiF5CqCiKwl4IBUlUAj6w2DIada86iU2y+AFBNWzk4Cne5fmRT9d8dZAXdfn7nvU8O4ovWCgR4PSxaZIgpBOtLHriMrEJzk8nsSP8BwdkJM0WbVwtnEkSaG4ZcdcZjM+CKOa2/k9qnIfxdcERlRa1aM/JLEk+hM8BMcT3uuHXKgPDa/cb+tu+xLZR8A7YCs53ksUj0iyyvEgqqgdDKNM+Gm/SI5wiZ4GA0Vhgl/8o40DeNwlrpYAxI2P3whfHyQ6YqOLDg3mYtELJKYHCFMGSPTPFe7rrF6Ww1DepRgYspnkmR6bL2Fe7Q28vHngUQcVWchiuFNtgP48rZU4rN3g3Dqlp3BlFwMR/UF5A++ggDqkbhawr+idTrZaZNbxNuKA0wGYGRaF3wiDwkMwkEtv/5w1sKOdWEtoTGT6UTb74utyUQZmzdUrrP5ffyKr1nwrOug0m3j0BU7PEh0311pfe8ha/v2Q+air8ujzAZaRbsRFk/YjSwXJJTEN5BcoS7RDSFllIU35JUsjkWnyXO6hrqtgDVQH7cSQJ1pqXVYwVSrne+eYz/0pMqDG69a6qFL9pgyoATTNmTSbA6czFR8hzR216yC/bQT4qR+Qz9Hk+UECDJAhxWGffEfcr9t/GTTw5OFUuouMUtyyOAVIEZGpb7MYE6hsVFJuZTs7LNlUbR2cT5GoWmhJoN5t5e33qZ878rhL7GuOqghwZa9hguBiLM3EpMkWFqqcZcWjJtMeuw2UnsCrL8hu9xEpofDeZDxuFbOOIfj/k64tjSk/b4VgnwbATqkj4ziVjzvmoi7AUWz5G98/DWlsDQCKCga9y3iAJygmtWKKJVY8Q1RnicWJZojXbegCnjAAqngx5QeUo1i+uCgGvnj8CutXqCxs+r27R65fYI1sG6lTGqgTHk0lCHAougKmhY6QSnfTMitDWlQJg4GCZfAz8GJiljVzAd5TSGiJ+o0WHjvT3VcIUMf2P9UQw0g5t9LxTO6HrtnwvvX32j2S/u7oc12JpjKge2VEK0W5Nvr4y6149jFw+P3TzTic/htXHwk52MB65rm4PhVv86uIIf+IgMzAm6TSCttjSkgT64chzZJFK5Ug08PEw2zSu79gZZzfFZUuhRLHzrOZ0NyNf/qKBZNt8AikKmEXNi991uL4EgfCSEpMW0gYC6CPjYWjdJwmGmcklhjMcb601Kyx+KY1VliE4TFWyKaYb8t++WF8kpPWsfoF54+cAjgkJXXA35ROPsCBQYzUKOGSUSRdWA0m8KZc5EaYJAXWDuTmpGDsDD7zezfsuI9+xG0pETO5bGHqjzTiGbBrgL4bCS07UCTmi7TkAbTOLcteoq/Ew0dHcBfbgfRxbZtXW1EOeIrZ7Ad98WHE+5QtvI50NIse5V4y3rpW87X1/z444GFykyyGlU+wqe+/zka/7V00lMMC/bSheQizSwIY55K1q7smaovbhUVyCR5Vp2P+ciKzGL8AqvdsuNiKZp9skbFz0MDOwnYExsPZfOEvPmQFiMtzP3sPbaGV7VGUrHHiiZdBlsbbqhvOI8yGCYeEplY+Zwu/dRS6lqhNv/RGKyWLhor4F78yitJeEF1Msq3GXRfvMHreSZa87AZrfOkeS4MF0m2NVvP33xAHxRhLiZRA6+uyWyCVxUlz4hUUd4joQUTjeM3SLolJlu0E+qTOzcuseNw8d2tsykEuS0WmcR1kxpOsvMYxWQD0QaVayRUlsUyStzDIuBXv17oeLJMrInvjT/uCVex/mjWt/Ie1vXIfcwdAkdKlc7P61a3f0iOSGovgoVrmPzSonP4DAh7n5A2Aa0cFx+5rcz79F8TLKV3wqcWW6b+jZoXFmzazSwj1YHKiBNXLoqvfC8hm1fnGo+orUoBID4wgz0iETGGrkSN4oBhNKbFQKonWWpfdQjvUL/2IeBhizWddcQcoWPHU3WXq+3/olF8CnAS2oda180EiWSubekjXTaMPfKc1HPUBa37q55YhBZ0faSa5GXLaFif0dnEX8ITLx8GfjCZSc6Wro+a1h63y0HOoB8JIHyef8nH3p6zrKRJotsMDNZETp+GFOyzJooeIhpDepJ2UNR7L66GRMGaK1gUPU4vAkBmB1CkxZf38Jx3w6K4Im2wEZHLj72Cuy8DQoHnFsieamy32tndbdOQ0N+eaz8aFT5sfcwZQa6PO+oiNPvJCrqoWlYyN3PcEM/7KG86wBW/8FfJOb5jwzk0r3R0J2u5sqHJkvaNqqTUtfBTMSXAjz3qMgbttmy8DAp4ssT/k7rAM6ejnXnF3DnDEncNnsKgbCLZveu5Wa4e/SCs9nTAIixgiwP6A/4EPgKTJwlyHBVu6V8CGlyTJGVphTEfbSKSZ8oNOt0K4f6VE0R1xQlNaEF1rn7zJWpc9A0YBgOAxWquWWyna0XzRdI2YeZiWw2pff8zW/vHLRH8uAHNkrOL4j9qsi4iSzGlQRx59Iblt7rCI+gej6ic5ZCCYYELzWIIR0dcQi6TsEn4AueVFSN6+J9u4Iy+gBY/5VNshJjoUncqmmGoV+51i7SddYktvuNDinK8qG1O8ZhVzk4Zh954pcGYKXCDUUeZBQOQDAzY8/QsbfcKH0QJ7TOxEpURhMRv/dRcYDR6JgL/Yfu+waRf+GGys55DK2FiN/7wT7ghyi2pg+vu/36NnzB5jU9HciCf1cfRCtnEtTHSRtQNI80l4lWBzpJnjlFQU9DMI+Q6SfSybUX/zQKha+i8DAh4tZhIJZcI5P0PhBfQDxepgB7nvlv7iIqSMR+Dgw06U9cNP+JRlgQjMxKaF1soilE86iKwOb4PLAxXzrOhvsrXJCvc9y6Z94BoHNJqUniUUmWJFoPpRHBWwmmxWNZyyo8D+1b/6iAWRNMrmvd3GH/NBtwjqXw19WPbTc7FLxd3CSulW/8T11nD4uTZizrGu6tLx89jRmB+a1oDpPClH0ogAJV/Uj9iY6YwJKYTfxAyv/fVHXEqSkYecA5aYy2YfDfnp5t2kN4lh1pj8gR/Z0u+ezPyw18BCKfICBUvH0TvVKQNpyB0HlcK3RrxfiMXq3PCGrWN8M8//nuuCkmvN/ugt1nTyR60Te1RBOfMw9aDcphNOydrq3/436VRWEzMWcXyTTBIZALKzYb0D2vbqpdYJ5lMIdWdtlflZp4y04Jp3mOZkLdgHTbif0OmIjK+UDCyJqMdOxzwZuPnY9GNs7FHneUiNnawOL7n5I9b2+iNWQE5fgYRsK3m0rJOKlbhjI8mk22ZBT+ExAtBdtg9SWpMVzXu3zfnM7x3Ndr3npRmmL1lHiliyUJVP2t9dDsJgzjjnWzDKLdbw+PWWJFtr68Ln3cIIeDwCaCjhnoQ7BuuVjmLxNE0yM/msCQWegEd7KQRWi46cYO11ymMjnoJlxWmqoxbdDLvPD6CoRDGQIp9IaoYnIhkAu7flydpk3owAACAASURBVJut8elbLIQBUweCBAAgJYwcc9LHrAg+SUWJxCNok5MbwHxk9OpE4ioAeFQKyVQvzW8CCWjUqf8Ng7vM2snkHiR502ZUA0qPMvWcq+m3w8vY2Y5wz/V8aW+qsRW/+4K1v3AnUi2iuPoHgC6G2U3xW3szphUOQUmnNCtscLECkH2N1fMz5DpjyUbRYbkZ6cYxGquKnhxoGRDmyZBtvPzw8y1IIJLcG6WbqH7hj9bx8r2IhYiX2mqUfIc8AIIEwKu0vXq3NYH6g3Q6AE8iRjQDcEy95Cc5wIEOYzFecfsV1vzG4+ZDApKKvRg1/+wLf8Tu8PibSed+y5oXPWXZ2mUsYJGl4a2SeOsFpYKlaHF8crfsUq6pmwGLV3uMpLoIPLtDPLIL/+aeUa+DOG6lcNZKNFeTHcNb6OjofZhwpCbdwKy63QhJ1SFyGUhGurrJkmhrm156yNrWvG77f0G8DOMF+Pwiu8yRD36kffWrVj7tUNeWGPt9rrqXozBbrGz8bJc4e9H151oHiSsjxJvXPPhta1v5LxtzIsA48wh0RxXUCaaAt+qUbgnDZu2zv7IsfGUIlw/ljXfnakGCO0i5InVFWFIbPFeQgXYFI9K6tzquG+4lv07dV3bs03aBx+lRMMCVI457LWsqia4FeHzQSWkxPcG5bweEBhl+uMQiYe8eJRZIkRZ/5LEftcLyyQzKYx5XknSo+fk/QQ5GWLZAWbzI7P7XG2wtO3oKpx7rrigKvJHHf9g23fkZ+KJypwWOw/CFIDEqIjVByJpbcUEJRcy2TAJKUJ3nAwohHw05YNe0Zpn0NEq2js2rnPFST8Ygi0EyzENb6W+njT79yzbulE9ZG+Rt2Q9PBRvJFICm2Dj+GwDNlwQYOtFAsklJieiYNj+LtfuESxzp4ywbspGO48+7O4wqoRBpsWPJU0B0gQVxw+hc+qStWvx38yPNCsNJ4kyi30kh2WXjzWwUJDqAUErhngDgk0DBmOW/rF8Ylv7v8tLNAfbXFDoAoegISYRURJhS7Q1O8RcE5efJxtYezw/Qu0eDYrHAJKX7eaKi6uogjVkT+WXC5AmWi4KbFrBUmBSydU//2hJi6PinUjGP5wplV2Ip0Fl0wvTlSxT+yIco6059yV0U1kow8UlISH6gUfQ4WR3dnQcgsJzOgO/ctMS1oukPk9vPsDinmrGSuzMefCjnyq0Ut87Q5CMYM8AxYqqVAxhTSTSZL7VIZqnN8E8Ss8Em8TX/tKU3X2LtTRsANA/IkuhrasjCMf/aM6wOYSAINvaWmo0G1giIB2mvdcnU4zhyZRtWw4BTJZKmyI/n/dcTNLzZ8UwR3oz3/DXft13xvl3MA51B6igDy+DBRg+0jAmARxkeguyugRcAh50hjj4m7W+upJpqccjWWVrdanr95BPDDS/StvoVC+d4ligKuwiMaUqkCBISZ8ENQBRmkjkhNGI8qoINKHEF1NQBdkijiOvAjyWa05FEkI4kRfmwnmd8Hu3PtKec5XrscZfwFGQKzDGCZEhtFZOtc+1rkJ8XHbbV8u/zid+SV6cDXqXM5fHzwNpM2uf15AiUgo5RggXIgQOaaSXb6QIOgSmeCA+HiiFOsialulVOnWBBz4N980sOMAD0+hvqZbur7w0J3AFazA8vIN7C6VraBzU+nObY9YiE8BldJQRbHSTov6v2/C/glwxqd5jocoBHixQC04Xgl5KkhJMJpFXAQ1HPAmCQCFbizuXPABSEl9BZkSQx2uIZjPSwwioR1PaGZrq9ehMHz4EhgjErOOgUK+YcKgGhqw+sNP2s/3Gfq/71R8T/r7jPeon2SSmbIG1tDU7nG++7GgiqdTop8TwSIFSdH9cPEkGTSPM+V4ewYUiSGiqBfHtdle9lH7YLPKK7UuKlSUcWyO2UEHQ3DFpPgl7FV3j4aNsj1+Jn0VPIHTNJfSybK6FSbDWxClSkaHJ78A+qU6g4QRr8niUjkoCOiBUA8yyDkxBD68kSSglb15mBx+oEKLzkjsqCKmAzOxceDMsRGHQaGuVEW7PVc3hZhsPO5v0/FGS5RhwmcS/ehXLy7awF06y6+ytotfd1jKmYjiRidMd6VBEuo+hihLaw01znhYeefaZR9El9MUl+K/a6c6/6MgDgAfWjSU2QdTzigAeKD4Mnc35D1augafgHhxe2PRlOBARbpLBU60SWYoxy2nmRYkTeyukk5FoHcMJL9ChiSyQxqQhriN5nOurBgqjaWeAEJ8IkkX4iaIxVCqcein1rrlN6pds2AdjCkEEw1DJaAjYdUGRs1JyT3P0RsOfaB7sVbMiR2BnRvNZvQEpb6pJHtgN4krI23/9dOtADquiLM8iCRUJgFwHw3o5J3KQM4mW7wMMMWQaflrY1L1sx0oGYVZbBCg84zWpf/L0Tq4NIR15GzW20LFTO5PvQVjcsfcJGH342qIioAsT+clxBW0nMKFE+X5yNCINgBHuPipatHSVYomoNjKOYRCzZ6FWyzkjqboGhPtlG/N+r7vCORd8/xTJSpKHrSCBJecsuAueRX2lW0XEjta3iYLPvYFVeB9O8FJvVWtRFtdhaOINKihR4MeUllLfAtspbDXA0F9sHHiZb6r/m+Y/ZmCMucJOvBysPOctqHt4f+9Aizv9E/hSacEuk9+7iAAbLcZrF9qH9Fc1vfe0Ba3/PN6wg5+8y5qjziWS8y9rQZfhjiP8ARCKeQrd0jo3a5wS3owUuda8+4g5i9ccKbMplt9qot53FbzTtekU/hRkgDwXwNdHpx1oLWlbl7BOJ2fivu9kE9dYGtkpwFkUSt4qMThWmreq7v+o6LK2v8hAH2TCG6OwjRkpjl05FrQyX3jMwAOABz6B7aVzwiDXXrbeSigmuhjBi5cTzr7VlhKoog7ifxItbTjBLjoO1QltnfPyP2L2a8ai7ArX5Gtvw4DU287wfuLrkazP7ij9AQr6Hk9WLMJ2FNnrfU23csR90wCas0YkSr/bhH6DrwC+FRY1hatB1/QmbJInBigMkSXyR26pXAtRLMCFgcZYaPtHgDrbVAbcumzmeeuLV5EUoni5I1KXq6BYJciMBS6Ihci3wMlz6zMCAgAe8jf6/itPirrWSD1zrqpAzmMhE6rLf2KrbP+PMBYod0mJIJagDVnVYRmj0bJv+4Z/bSDCIihzGFn337QDCz6xw3IEAyIXuehR1+6zzvs1iiSj2Lp1IMYs52SVZt5r8fvAXMNwOU1FXO+S0FbeGJCQqhb+QEl/78HvxYWgMY3iURlw2JUUU+OgfeksY8Z5g4rXV94pAZk8UAbGKxx54G2NP9WV74x8Q8IgsKIC+5qlbsX6fCSAcT70eGh9z5HlWCF9S9TjW75XPE8rRBJ8RcSfMFM850SqxRkc5UDZPWtoJG8kS4huKBG3NbR+HMV1mY079LCTM4yl6Ak4SU8VmYpyq7v0G553iDahDSFh4P9rm6oe/6w4ak0XYBxZxrhuQxDAMrHxXhEcyOY2rJt8x24jzeh/SBAgdQwDFrEKHxddpLr3jG4der5lLx6xY9b/vtRU3vg+JqmSLyfXyFbMEuJam8Yibg9NV3nmqJ3TKDJDBFiMlm3Ia990xtdimVvz0fYhOeM+x0DrlLkncUXjkTLI5nGgFSGDKbZyGN4kDZDreMLnuNdwagHFIWZdWWI2q266Bvq307NFe8DlvUshJcop1z4Qq8IOa6HyYks1op5lXuZDs9kLfRD32QZVRTL5pD2F0z/eAMI+MbA6AYD59kC+doDfpohttzEGndo3HwSADDOWAr7sJYAWpZcPff8lRzV8hUlKun56CzIeGOgw2yTZzJtaTN0JehC94EsDQXMrtIaTYbBhWYYxeJTfZva4N6S+aQzqIn1NWkRtgTBWXUJuxhMAwSSS82EHvJa78KivicJI0UuziH51lcTwS5Psz1MqAgMcN0o1cZpsSLMK1tvKGs63+0PMIcrvMymYcSJBaYRevojnS1MghqmnhU1bz7J3WuvwJ52fj24pmVTabIH9eEZCohu7S+1v39aH4SZ6Rnn2NDQDGFFOuneAYcpy7/KX4MxMaE8HtI4aDWAG2tnYs9OtuvtwKj3y/zSPsWF4FKsI1QTCu9PgDXig9uJvKoPskwTVETFDIjz3oH7fjboE1nCCzGH64AXxppCpLcSKLjJZxwkUyOB/JqTuC6Osxg30wyBYDHUqgsiUg9+yuNxLhSsg15Nf5BOHrIxOKs4gzDwliqoI4OfvRYcn/e9y7L7bJ7/xCz2qsdMZhVvWPu2za+/63C3DyNzjHu75YN//jHn4fNPAgq6DsEw3G2QuAkKIvAzPbDG+igWbF0CrEQnwPqDiANVi0UraevhLNHh77dpvXeZ8ar8imyHbvwlXBOTqsBG4bRfNOtcpjLrSiaYdhP8MqD0mO4+rRuuIftumxn7pzrvzZIFrr5b2r4ZsfDDXz4htwKpvOPOFOO/8RssMvJKaqA8Ul0aVg66FYdgB4NAzHmXjjkQTD4MTH9F90f9/J7//uXfuLpC2PLGzZJ0EDgI5HYhrexJ2ah8LQjx7LHR7SY4w628pHdEVnBqd4/IvHn/xxxti7BMFAhYQnVRz4Llv+26uI8Pwx3oOP2JI7PolgMsbGnny5O7tT/SgFe6cgeYt/9XFrfu7XkCw2JdAZAmN5wkXvuofCtx0EnqHQ9cH1wZFMMKa0xs7bUBiTxRLmEFWQH40fg2c74SwlRImWvo3zqSbsizE3YE2cV96AF18H7qUhwnICCAASEBKJtE2+5GabcPT7uzrTyNlYjcufd3xOBedbFeMCIldaOeIvkDsGDuhNj95gnXEESDwGx8i3ifZJmGFVuLk2PfUr/IlGwCbhPy0AEufzn0O2uuap9wekB8csSorQYCFrovswPG4i+NL7/l39DfFWiyLbnGNW8+pHACaN85cPvVW4fJIFyMAlD72ml//iAusmnfsjG//2T+JS2o1HZFkfe9yFtvyO/7bW52+xLGaVLAbU8iM/7ABHzUgZueL3Xyb1yU/wFUKTDf3ZeP8PCBW6k+QIxzoSN+nsr9tigg0tAmD4mizFyX3yR9JciTmuf/keXHdz88V3J2W6QfBlCJZBY578QsjiJReHDCaHrMJHUfEHMV3oHE/pebRAaZzGpLNJwSgGYZqd5PEmJ8NrX8slZK9v3mdvbvmG1V4RkDgBO+DNEhIdgF/JoBLwE2YcxH942jnfxfdnioXgTcJonVVev448f/Ark069wquqx6uUjTr5d86lv7RFcjR/40FLk4+nEud3FYFZzSsPWu1D3yP2rBy9DCQcIE3VrreVt33Kyq5+AbIXsVL8mWPoSzpXPCV4cU5hrgI3DmJO8DCID1Es4/Wz9+uggUeLpQRCPhYlzXsBNqhRB51lxTMOt1DFJE8cB8tIR6F0skl2qHLfrL/9SiZzee9IyN59GdA3kZw0ykXpS4jVdQAsvkArmGxvt9g+J1vFYe+zIqIv5NWnMzlrn7sVw+4DbndnwIQjUEj2LVMv+gnwPxa7WYbkSr+zVtLOytA66oSP4cTuBQ/K4WzKef9nC77xd5ccqWjyPMfgCqc24NOdRabORqFH+FgLMGPzphExsa8jj1n6IiArnHWktS1+DIRM3kDFTnEt70NZiL2uBUPt3lIGBTzermeCmmvJV3OMTQMNjyAgTpPStzgdBwpDaawVmlI35RBr2jgfISyvz+n7RM/vPbGJx+A6DCM+BY1nAP+dINGoinIIwR80PHc7oSebbMx537PJp34mxw579ZXAt1Qeepatxi5X9YcvWwAX0M0v3k+0xT64klYQt+R5pBeTVVRpVxbddIk1v/B71BF+hwUaX7rP5nzpCfLuzHMVFnIQWxG+1MKoIYyu6qmQRSEHtcUAsiLi0yMjCQbEJTYAr9O3yBvSkXSAJ4WbrXyxA8yRSljHW0tK7YVN+9YwdL5vObqt9M0BjXQVRBOmyEZVdsInbCoGUmdH4v78Uutdpee7ll47K6rsE8yyaHu+OCzG7s7i7WeYNdLyn2F3qz2gBFcaJJ0I5IYwWUk/wbIJNo2D6QsJXQ6VjOwCksU8HsSVdSqAo5JvX0Ctz3qfSqxUEoe2ekjL2psvsk5Si4w980s2/cwvc4+3LdY88ANr+cfvLVKOIz2kTgaWZHMNsWc/sJKP/cYxyXLHLT/wHVb3/N2uXmcro5FJx11EK90Fwmkd6Hg6ARDZ79qI01IGr3a8BqSFV1FQoLJphCd4JqHCyinOGxGFEbxaz5lytw+5lwEBj1OCsaiKWRpx4hU280PXu4lT9KK0N0n0EQ1kr2rAdhXHbcOPVVt6oACpPqZdSK4bPO2ihLxIculZJLEodUi2aKwVHfB2KyY1bAgsJUNnAn6hFX/kZjJq+WVsRUxOYygtwhc53Melc+oZV9EGNjGY9Q1P/woS9TciIhJWQVDguMPO7Wpy8plfsZaX7yPma61F0u0c7jrfkR0pElTSrVVsf00JwOQgELdVFrp52VNEbxLXRRSJSjG8UfVzd8JbcXIwNjog3drwPmwilVt882qAZCGhPCux8lfB99U7lxWRW2fAxdqfxYNRc5om3NolOpgw19UbgewrT2CG0GDl3tntQobrxcBfBgQ8UpRZW6sVzDzBppIhS0VCJHjBalncNXdeaUlcI7QrFcYrHkC+xanOpLUee4lF5x4HOsfoiWnD7SqF2EB+kmTyLD/h4zaeI6mLAC5vCV317iVrnyPt2Yu2+q6vEt/0GKI04iwn9JbMPQFF3FiX3EBYIwKTLsy06BeXWiNa7yChz37S2a569UELfDpsow85k95yH4BQTgZ0pZLzEyzYWbsGrIfklXPIV+BgPYvcja9YP8iIEhq04Y6aB54YjvY+dD/tYJUicu9okdtqV2P0vRB9lwQ8/IUUDQJpCiEoBIJllsh2wsy3ufH7JYoxWj9hPW0k0Rx18BluvCFIaBTy2N7ZxEaAPNNnkbihWrTO2y2i6Wno90TCYUMSvXnCAQ5HNi/50bstveFVFzYbwK3CD4BkyfEi180AImn9y0RJEjeVJBhOIrG00Kw0WCRrEy+63uaQ5r64B+BoWvNF7ZTil7zPlfdZ0X7vQqprt+r7v2Gvf/NIW3P3191tDkHwaf3fb7Km528nvLcCbEFoDfFdISIzNuJgJuVbHrtUKH1uThJTMF0C/i2/PIX4HkFT8s1771o8bFIJMGq+aIyZZBqm+sncs/g2zTiCc8vf7jZOiHNH/YQOie8TYHXidx2MTbDykz9vGfIJynkupdAfhQxDllVEwoWJZ33kl3bA/75KSPLnXbSoB8j5lofW+8CAhxitwtmk6yCHS36xEqjeV//20xwGj7EPktGzaCK0IFrE5udvtde+ebQtu/4cZ03WTk4guo9615Wkhb20q776lS/a4l9/wuZ/+xSyOJyOreePrkq1JzF3xmU3mZ84Ku3EgjCRlOS60WTnJRVELaQrptrtVLUPSSWSUkkc29aTcoV6VJeSagdHTOQLuBOSqWwR+RJGfPeDxbIc6NGzuBNjyMTeVWhX2KP6uVtz/YdEAyiTLrgO/9wZFm8kJBm7VrKlDhNFk8XmvN1mXPmAzfrA92yfzz2EWwsRoWPn2f5Xv2RTT/ssffFmVdKdolKEVUcfc7Ej1Q5TdzU8tD4MiGyJfyjf/+3eAjBQLdCmF/5gSWh7GMY1N/beI3NWeOK9IRjWDB8ExpK9Jwt/FCFEZvxpV+YmHlsOqfGXgcF86Gj8EZyfwBQrXkOXkvqNTSBmHYGcUCvy/J10hW2663PO5ydRX02GiDqQyEjXr8JJBwBl0tloITxcIjKaBqha1r1Olq6DXf+U/0cqhU5i3rPJLJEVq4kEPdb9pnRsYcJ8k1VvOOVmvh459/vQ3+SLQocyuJbEF79mG+F9lFoOXEoM+lw74EtPW9Uzt1gakuaD1yuafbxVHni6ZwejgkAxGw29WISNUIQQ4Qr9VK8Vx5/Ea7Idfq+D5JYBxuNLtzIk5s1jwrz7h8jr9oFHZIZYp6LJpEihaE8LXbUuehJYEHBsq3A3E6MYqnxJsYMrDjyT4H4YRy6KZ9n4yPdwHUWRiKNZfvH9pK7bdN+3cXJ/Nz4/xI1TKg472zYhcuOs7PIHd5IqJArwqEQJ31EkKLIvNNUblvqqKIwEyR5VBFL6k7TTzvUAUN+JBJQvyrLlJ4NYGolIftXqi4IGA8XjALCjXH/1fDubJt6wiXqKbMOdn7UwaoNR8HUaT0E5QsIZX8lX2eu9af3rtgK+LFu/moiOkZym/RI+10hjRJt2om3uqF0BeV9PfHoDdjPyG+EnntWm2+ru7FX1HvkyIOCRQ7qL36aLggVpXJP1SASQoMEVphe1fykSk4oWIo6eI4XrRkDShZt+/cKys3hJJrNp0XNWCQCpFIExiiE7rSueddjJRYIi+aiElPcPxVxqM4pI0a9cXVpQeTeqCFAd76ND7NkCPk4a6SQ+S/eoLyoVB5HfeP5fkSzrADyuEqY89YLvofebwH1sJJ6rUZKHJFgSrXoGrfWan7zH2s76Bv7YFwPoCAU9iupuq15tNc//lhR0N/ClAdcVGPy6FbacXD7K76jEDuKPFGcGjUbgg6+EX5Mfs45FUsn3z30ZIi/bBR7xFeJT8smMNIg0wKN4qcFKApoMTVK4RwyU39nCtpwcN1m03bz65S7g0ZyFUKSllj7pAvs6ADoVLZCyj4UgBQncVwM9mF4fxs4QC+8V1Ar0PYFCUTl3lFghjsSVhgTlndHGHX8JwYOHWBtSniJCSmYdYYUjp9AIAIenZAMuFnXP3kbuKjwgAS4fkl0Gvm/jXZ+1xr//wqKzjiM9L7wTgJBEVG9TVOm6f5sfHZNLYiDgcpgEfo3285nQch3sehOYe8DedWnIfdgu8Mi6m1HcFeHGKloo+Z9Id6O8y4MrTAiLl0qi1csVJZcUuUmTSavn7lI7QtmpuqX5W9270on4SZerPjjeRPfxDzwCHzHJWjBXB/ICE64VWRjQcpcMwQNQ6V8UDerOi+DZDBKXcvPlEzSprjJMG/rrVQCcevLnLEcDrayqhLq6lgUIfl8Ua3sUYFllnc8utgan7NQIYKTZeIrcSCMFgrJzgKOaGe02/ZL1/O4peTD1OC+vTQe8QhJsrP7W2cOJ2+qjmDlQaxyRVgVdr+N5IqSXE13WlYHyclpiiekdhNCoOIcD+IxI5RRE326Acj/y4joHWehZ5AMtIPMBIe018A7UlxfDRxxytvlwqEq2k1eY5Jup2Gh8bQgXItJVQKFS+09sUIoIBfiUUi7NfQncZfMljkph2QPfg8d/g0wgreRGbABoXrLFpOJddu3pmL7XkG4WXiRXnyZZcyDHMR8MboiQbBmHQwBtGGc5SXy8oHca7EbL92jXvaO4d70HRACQFMreuDu+KYGkqBAmAY2PPEo+t1HUj57bGwq73a4J86DZbUNiGUHia6Fq1VE86ySrfeImI+ka36WM76097q9eLVg7JEHFY72pa5+3Y1j8wxY1CDh9HBTSs8RJz6/4dZKUORfPVBNJqUm7olIx9wQr+NbzLvmA9FDRaQdbEVKawFTfmxhD7aM/RoXAglIEdMKqcRJIGrmbVWT2aHz2dmu495skA58GUDOhzZvgbdrcc84R3ZEdd7umwhUPiAAjd8G76jYLv3pgm78z98CeepPrDApI2QgTsB4BPmcRiHSCTrSSUwOVxoaEoTFcVZQwKwzJztv/+nZ5+8DDE34yBDQvxcHp5E/wzUNuIzikYy07Ok3Y7ra8CDWp0pQmIXtZrOBKStm2+BnrQG1fgBSlia087L1W/dfrYJwXY/QkFS1MYganrCTq2pGHvKerz231Vda85iV4miLHf6TBMJ01610ySd0krWwMJVwM0bh38bv8O8tv+hAcejOiGcADAKhvfmx2bYQl50sQUlkwcYY1LJ+PRng+kE0OZSVbkP6HCFI9N1SLNoPH1LNK9FM+1VJ7CFDYBbABBD6i4AyXTiI3I0AxdjqBl/u47B8xvitXtfiwgZYBAY92W/viJ7HfrMNtAQUbJQLPM+G0r9jamz7gwkfy6Wr7NqxYb6UzKd7vVAvifNXw7C2EAq+w6id/Rcq4z7vbhd6nfvTXLtNpgjOhHDIbMZ0QlC9ZBensvGX2WfUTP7UMmCbvF61zrzqQrmz2Ua4eZfFacu/XyIKBOUR6Hyaso3qt1b9yj9X+4zbyBLZhIoFXgcS4wrsSYLcQnpwvamvcabQ770xrAUM2Pf9rS0cgO4KZnOSTv3dovNMxyIvIjkw08o4UCCkJuOxk0fKJYNCZ7tjJAvRQUZSYOixFjPrAaEX/oxwQ8EgykUV6899/aVPf+026RmHixx17Abt2vm1+4BpEVBRaSDl5/kM7wIeLQ7y9wxk9Z3zyLotgT6pCjb/+T1+06nu/Y2VzjrcyRG0t2Ai5M3z9WcgjRxtCKqNgNWVvV1GdNa//zWrw0nNHLHItzT3KwZeQQi9XlEAzueY1W3LfNfBRE12WiwzYSTmhHalS7FMOczh6DpYZdf43bNQh5yNBIv1AWVxfMIkYf2WHv8caXsUPKN4IVR6sWiLfq8G958mfAEDz7OF51eFdcWE9kNoMvJ4bg3g3BA4lHw+NmoRbxz5WCNlR7kUluwqXkrk1l6amZ0/cXnAtePPb87eBfh4Q8EjEDuLju/mJX1rFUR+AAZ3tDJ9CcDPP+4472W4TJ8+lSWXiB0U6jazS1VdMtzHvOt8mvPNzXWdTjCZ5QfVTv7QEibkX/exCm3HpL8iEcaLrbxjvvHDu8I38ADSFVYQ5r/vDVZAqVldolZEr8VOS6IyODYvytwphWQE6pKaXyA2I9KaULT4A1lmo3V0O7L1PaLpD4w6yGRyW1rNIalORgSKNGUVYMUWcmucF6X7apS8esIg80gM00fKKzKJ5Fv8kX6ggibUC8IHyhIzgPCbeJAJvm/hXBwAACBJJREFUFgWbRKUk7bd4Yxdwqg1vk2us3XPS76P9/DAg4FH1WQ469ePLs+rmS23uVSTtdpGcsp0HbOJJl5K+/lxrJjxYrhTKCRjB2iyHqzCces/urcAe1rHyBcwKOHm3rLOVPz7TGo78oFUcfh4Tgd2JVG/ZFGc3kN62ZcVLVkvKtuYlTwJ8aH+F2YSi3ZghOZCpDjCiQmLlmSekMv7ES6x4zjEA1RKrv/8bdJyF2IpILPeIJFnHOjHaSmzvQN/TgZ2rA01vJ+ExKU7K6WjchFNOoyMB/czfm79M/3RasTt2Cp7Q8WLwejK+BkaOIX/nFJcAPEJWsgKwSYzv4k36ciY5QryN/nibouerd7N3ZRsP9vvTwGLVgVPxLllsUykmu3DuSTb98ts4kW60q1iinpBf3wF5V722JQYux7Wi+bFrYYoVAAjFBZP42FlJ2bRQqumE3yD8RYZJTClruRaOhRVAKerBQ+TCPMp84bPKd1xpI0m0UIDnnvzVXUgy5ExFbb/2tYPJxbMMoOs2j7gf3Qt3cG9wzFy0yfhZE0btTvvDlUMYTn46cqnIgt3knpYnJ93Pb+uTFkQdQrGIAx0d43mAXYAMoEtwEI+iTvrAtn6OQZKOKqQNxzELyiQSRtKJ6RwMp3nfsi2NTxXkl17fPWziftgtLwPCPB611aKRrISFb1nyuC36DucxnPV1G3Xoe5BGtl6NBpZEf9Mw/2Hb+NA11r7in7kMWx7qdKgC0V1+LKo7S7KlVIswhWel9hhjKmFmvMlSjSwETKGVjLPxp3/eJUHwJo6fRNYoSVw34k11TvnYn4JLU602E6tfBIbAqvA0flwp3HVXi/fitejV2+Pytj8C3O5II/UTfstFfUrSkW9z5RR3AEkEKUfnUcQIOxYJEm/igf22q87/6vWou1/dn/J37Pr3ra/6ttqFNgQBoHTDCluDpFX1t0NMYnts2hFkUGcCmCSdE94OGVAK2pYlz1jnuldhVchQTrpb0RwPGPs0AhYQlhlIkYkjAwltXbfQGSI7SAfXDoZRWrgOMp9KmktyKL0/QxJOMFn/BQzTz87u+Uzeou1UCKySDKoOoBHdHckRXyIg4T0DiVRuoKBUBkg6Uc62ihKKreOdYpWTSfeL9NMjeDDfjjaAw6xuJ2iORIgGA075mnbf+6CBR4hSwXGgEMgB+uZ1r1gVPIzLHQxzmhX3j7OTlG9yvVR2Lhfd4Ha6h2Y1P2+qgClCqPpX3XQBflqIp5AcuUh4rp4snkgg2NBZpGnXY0J3vEWRQ9WNjQZ9KMo1SJtn84OBlaRDgnORHCUucBhFkg4pUiIA0EDFYa+PQGYXChnagKPZHDTweEuQHyELg/iLrxbbRiABJyJlFBfcISXdM+E99qaXMVeNWtKqcGamDwWMTuvbGobxerl9UBVIezudOrndwyYAiPQmMisIK6IGCHEOlzSuJURtxHRYHEZauYJECdkJ9jDGqpfebHjv+dnS9f7LwO7q//nd/8sOAs9WOgq/ISZYjmJvdqdvpfYtLsldIiNndRR3atFbpi1u67qgPklKE6CI7HiUx+OfJOno6EktuKQ2nW0RKptpYQEGzGsB/EkhDmw6yD7CoSH9FREaN3Y1BJPsxYGob/r7zys7D3iYG2+Ktr/Td8Y0qhXxIF7ZTptixp0WttOzVUkCgvS5k+1KsedwGmEM/+UC9CZRVPYFMLVhzuUKAkiDKV5vBDh6Si/ejAymjr3p3p0KPLt/4HmgyWE7fZUYL9KJg7pLZCCMg2OZHLfCZbMtDAaJcdSlR3ZgZvECDGK3yoNhzzE4SizG1cHD1u7oefdb7/NeCzxSFsKUYAyFN0EdID4FDh4VcxkO5OM9VT0MbCGZt3TSTRRx2MWmKzZmgMWT/IeBpr/pGhLA40hQVw895jWPU3TZ6WrQmTgtLMo1OVhIVR8gW0UEL8ECAgVDhAG7NG3SmyAOK0arb3GIyXE9+uU/m6T0Hfuu+L6HgccDEYGLx2jKjQC/XdlyZPwTBwqmkKN5sGyi51uC3qSA5AEF5PXT4bCKdvDOlNhyenoD5TC4bDlDb+7KHgIelhUyI8swYaVgFmW7QAOLr48fm1cE141o5Sz4Ep2fPgefYA+biMEdqN5E07J13LL1q29uGt+aT+8S4NHyyDVVmlm57cr11FmGIT3CLC6GS+LwCKQaZZSQFhZJpxAeJVyB+r5MiTF7L7KqkX3Iidj85NrYKpv71lzIPTHqnQc8WlVZh5F0koTn+rCMyzUjQIixv6gSlwFSolTOBkjmYs/xUslGSUPiRxIaCDbpApYc4OyJyRpus/cM9AM8iLfcJ07EKzmehC/uF/QmGWKfnIES3kSq+mwABhbvtGDZNJcCJTpmqvM3UQKDMCExIQx/W2tMDvVigD2+J9fc8NteMQN91lMgo5IHm76GPzl6YbtCVR/GbhOqmErqFHgTDm5TDLjHm6A3cfYKr6a+rx75UQvS9eqbsmrk2+179/D3oTwD3cAj7IG+JOVrhUcRE4upgcxXOmUmNBItLKr6iHxg5ZAkQHGqeqzklDx+GshAPfKTfyoPpIOpYSCtDN+zO2agC3jkXBUoGWuxifvjVS+npH2dpBOTOCyv+n5U9QjW0DIUaeKQKdjcd0e/h9sYAjPQ5UkYJ8grBaOr0BWVYVwwBFZniHehC3h68iLQLbotGShPVob4KIa7t0dmoAt4vNYlS3k4Zxjz7JH12Ksa7eJ5vF4PY5q9avX2cGeHuds9vAB7c/P/HyVAB47QcdUjAAAAAElFTkSuQmCC"/>
          <p:cNvSpPr>
            <a:spLocks noChangeAspect="1" noChangeArrowheads="1"/>
          </p:cNvSpPr>
          <p:nvPr/>
        </p:nvSpPr>
        <p:spPr bwMode="auto">
          <a:xfrm>
            <a:off x="155575" y="-342900"/>
            <a:ext cx="857250" cy="72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4" descr="data:image/png;base64,iVBORw0KGgoAAAANSUhEUgAAAI8AAAB7CAYAAABNYNOcAAAgAElEQVR4Ae2dB4BdVbX31+137vRMMum9Q6jSe3uKiIAIIoiggGLB9kA/21PR9xQboigoIgoCiorSQSnSFZGakN7bZDK9z+3f77/PvdOSSWZCykRmJ3PLuefsuvbqa21flmLDZXgGdmAG/DvwzPAjwzPgZmAYeIYBYYdnYBh4dnjqhh/cacDjMU6ZQc2o9wyvw1zXoOZtqNzs2xkMc8Yy5uefSjzeYe1rXrLWdfOto3a9pZs3mSU6zfw+s1iJFYycboUT97fCqQdbrLjCPZPl+WzWxy3cM1z2mhnYKcAjxNFWt8Y2P/Fza3j1QUtsXmHZZBxgyJqDB58HWNkMYMbN/kDIAmUTrWju8TbqqAusfJ+TLLDXTNlwR/Mz8CaAJ+uojc98tvEfv7P1d15liZaNFokUmC9YYAbA5KmRL3dnVsCUBZCkHUh3WCLebr5A2GJzTrQJp11lFfuc7PqVyWaoVf8ow9gov1ZD7n2HgUfrr3WtXfyMrfj+O83vZ8GjhYPiXwAl82eTwFGzpQIRKz/ygzb5vd+yWGkl4Cb+qQuEhtzEDXeI1RkszyN8AwJxkNNav84WXgO2aNgI4ES9xc6jmwHNbu5mQWEmbYm2JgtXzrBJH7jWKg94l6vBtec+DfNDA5rS3XjTDgBPmu4FLJVqt/k/PMvSi54wf1F5F4l6M30XeKQgZRkYo8ozvmpTz/yyY8NFxvw5vunN1D/87M6dgUEDj5oXQVl486XW9swtFi4e6b4PCuFscwyQsnTCOtqbrezI823mh35u4WjxNp8Y/nHPzMCAgMcTpUWp/I6JXXHXF636oe86wEHCFu2j9zuPrHh1miVb6iw26zib+Yk7LFY+Hn4KrOcw0M5ra89Me75VtqHbdQgXjhfQXOZ/05QObpx5K6Wvq5LBPd+j5QF9HCDweGOUwL36ge/axj992UJFxYBLaECN7NhNEvN9lmxttNCYOTbjk7+30gn7eh3ZtXOyY93dgae0KcGzW31y527HrTbxpi9uE3jcAHKj0Nuah35om/7wBQvGyj2l35tuftsVOAzELWlIWLZ4jM24/HYbOffYLv5qb4ehLLzcphfvs3TrZtjIMCPViNIg2KyNPOBUK6gA22619AatZGebddSstkTtaku2NVgmlbAAAkywZIwVjJqCYnZqHwVsXs2ierYOvFttts/FbQOP9C05RnXlvdfYxnu/atFoEe3tSozTp4f6ChrOdsJIB6M28eIbbdwR523lpr3vUjqVtFe/NM/iG5eaPxzMbYoMqouMzfni/TbywNN7DcqxDyy2ljuJErb+tb9aw0t/tpbVL1umca1lETYc6dKu8yctG4gCRCUWGj3TymcdbRWHvt9Kph7o6twZqpBgr97lvggeRR8EOCk+rbzjKqt99EcWjZXCcmiQ3h3utl38opYCGZ9lAFp/stNW3fxBi1ctsSnv+dpO5LJ28SD6qT6TSgE0BRYoLrIAG8MrWXRmLWyYLTGCSJxk3apnbrXNj/7M2tctsFAWLBOOmT8YtEwoAtZixSSdhnQtYmmwUHrNv23T8met+vGfW8l+77Rxp19pZVMOcc3lcdCOYPGtAo8DHJams7XelvzmU9bx4u8sjDiu1fJUd7lx7oY3h8jhfcSU+4NhC4P1Nt1ztbWtfskmvfdqK5nk7SRvJgC1QTKZu2EI/TaRSbVZKtGewyXebdLGa44zyUTXc3neqHXzSlv52yutdf69FgoVWLQgYsnOFMx2ygFQoHSmhQtLwdARSzVWWQoyZpm4pZBeQ5EImn+ftf37j7Z4wV9t1GlftMlnfB6lCy0iiHgUZnAgtFXgkV63ftk/bNVtn7bU2n8jVVUwIO0E6YR3H9bJz16+TbXu8/stRH9aFzxoi5Y/b2UHn21jTvm4lUw+kAkY3ODz9e+x9wwLj3K0J47RGFF0ARTtXd0Sxqlb9KSt/sWHLN68xiKoR1KJOGsSsorjLreOxjXWufQZm/PJO6wQJatmYfUD37cNd3/Npn/8dosDRI0v/tmSNYvMQAIRsFH1H/+fdax5wWZe9huLFBS7VR3s7HX1Ow8S6USHrbjv27b42ndaumqBBUpGOpAR4AylEoiNsEA2ZfXP3myLrjnRlv32s9bRDOOZK15v9Tq0+p3vn96zKYiQLMU9gF4bV0xzOgHpypXahU/Ysuvfa+m2OgsXgFla6ywy6QDb96tPowe73iqP/ZAl6hutHXKeB4D4+leQiMtt1CFn2+TTrrRpAFbaB2nraLFEJmGR0hHWAkAt+sl5lsA85J6D3A2mdAFPJp20qlfutde+c5JV//krBrU0X0GJm/uhNf0eQIiMQccsVFhhklM2P/4TW/B/x1jNKw+68ecncTCTsbvvzcDDgUJ6AY94EI3Qn/QwT/P6BbbsxossmGrFiMyoQsXmr5xrqZqN5s8pT4sm7meZggJrBshUBALtVcssDKPslysMpfqRH1uqpd4mXX6nFR/8Xvc5DGJoX/iwLbvlcktDurI9gNg9tJ2XLuCpXfB3W4m5IQHERooq4NShkYOExO20tYt+ZrIDAYsVjTJf/Xpb+tNzbPk938zhGxG8bqK3izqww9WmHPB09iK3EpQc6TKwBBtkxS0ft0A7PlGsR5prUy6/zWZeea+lmjbZkhsusBRkLzZqhhVN3MfaFj/txp1qb4RUrbLY6FkOozSseME2PfhjSNxHbOxhZ9vsj95qZcd/EomtExI4wpr+eZete/hH3Du4LdcFPNl4Kxx6wIKRkhx/M7iKdngGd8KDHoDAP2DVD+MSsukv37DFv7jYkpBgNwrtKrcfd0JjO7EKXyoOs5qkxu659gE9gSzeTazM2qd+Y51ISYFIGf0P29SP3Yqe60Qrga+ZcPFPrOnlp23NPd9yOpziOcdY+9oFlkDISbbUWKoZ7fzEeQ6Y1v4e3VxJuU06+2uu9wF/wMa/96tmMNdpAChYXGrVKH+bNy4e1Oi6gMdHhVn+eu7VQdW0h29GFnOqfY0jqt30/G225NqzHB/k88nVrHuB9nBXu5rPIqpLrEYT0VX0OYjOp3HF81b32HXwLTGUfh1sjBgOdN1Kw3EnXGqjT3m/rfvD1daI5Dni4NMt0d5pzWtfskTdOqQ1YGPm4Vbz8j3ogp628ef8n8XKxrp26t54yhZ9+1iz1lazaJkjbemOOtv48A+7+jGQD13AM5Cb95Z7BEhOIlvymC35wbuspXo5oOMNNc9TDIWxSNGXFcPco/gBpmyk0DoWPG5Wv9oyfvQ1xaPARAFb+pW32ZLbrrD2xmo3mmkX3WCxyom29MaLLVg02sIVI611ybPWUbUI1UqBUxiuu+NKK9zvUJv4Xx9DiMvYqj9fbYv/9wTLAmgz//t+G3fW1y0lV5hYEZjsPmvZtLxHb7yP/c1Z4BsU3dK2cYk1oAMIomja24u3kQEXlGfJ+rVW9+97LTLxAHiDKaBxKDu8xFAQ61s2LLSGf/7eAiFp7PPox+M8fDIC466bhgyNPPVKm37RzyzV0WDVf73J6v5xK8JMkZXMPtYKZx8Omb4GFxmUhZDsFLqgzo5WS6fjlmyusSaAcO4XHkJZmLQl172H539jI497n83+7F+sZMI+FkXFUYfrcIZ7kx2NFqyYarEpB1vdG3+1qidvcbxQEZJdBAe9vmWrep6+N+2937MWQCueaam2ZT8+21rO/JJNeudVXXYe7XktWf59d4/TDznywQZvrRcitWkwhUGCRx59kRVAcmZd9iurOPpCW/2HL9mSGz9htc/cYVMuvckmfhCdzp+/DgUabYlkyoIwy4hxjhGuPPVz1lmzzhb9/DgAKmEzPvtrG3/ch9xQNe40ngtRpLLGja+h7ymlzput/oW7LLHuVTlXOU4xnfi6u7/vy3848DBcaaYjMfPBBGxCMdb82mM2/rTPWfm8UywQyA1fs6iS3/zet13+mgEbeJLV1hqn36hPAiXjLNWw2jowP4RKKq0Chrni6/+0TZKQAKI3/udAG3HiJRYdM8vSNcvQIiOVJWWth/HGpJPctNhWPPlLsNTxNunCa61gxASrm/83a1z0d2tZ8S+LE6wAs4SgUeomIIvEmmaugmA2yxY6jKVABq/ovXuS/vOBJzdsH2aNcGG5da54wpZf/5TFJhxgxQecZRVHnmMlY2bm7tq9b1kWzQd2cd4D0lv1WBj3DRNEur7K3vjm8RYAKxRUTLTImNlWOGGeFU47xCZc9FOre+rX1oitK8Ti+0NRDxhzPk8+JLk2+L7CCQdZbPoRtvZ3V1n74ifgcdosMnK8+cSixHF5kfLQtQ0oYwIypznTXOSBRp+3LG8Z4PGmwWfBKGSMierY+Ia1rXoRY+F16D8+ZpPffRXa226PRWdP0qpSPN1LbmndqnbvPrcpu79uOcNbu+LqgGR0NvMrvcm10/tWn6Xam6z0+Mts1P7vtNY1r1gnGuQOlH8tuP4mWhuwZ+F2UTEOT0tEebTG2V7GVG/EwXAZmGuN1T91o8M6lad8zgonH0xc3atW/9LdaI4YqXvOu793H7b97S0DPN76egpDfQ7Img1DzQpa3QPfxFb2kI1+x2etfN+T4B3GAl5IZzmg0FvuY48PuYnt+mHbE93r19wzWZjc/pcMwhPEV7xmuTUt/xePpxwjW3rE+fjnTHGmmdZ1b1jd63+11kWPWzDTwT1SSfSsETkJoPKXzrGRh51jpQedAYlqtbWYnzrmo4kH8/hRPvZ+hq8DLG8Z4NnafAhrZPB58ZdFLbFpka3+1SW2AXfXyLg5OFHNQMIYbX5MNH5EZ38QiUhSGtrsNHxFqKACI+Q0K6ic3AVYojxOw8+7R4pgeN2F3hAm0Vc8SRrmtv8CzwNwt2PwbEViyvoxFzklUNRC9K987n9hYthsiQ2vWIANAE6l1p6Ao5rZAABHtmGVVT2IB+gj15kv2WI+eClJa97tfZ/pv0d9f3lLA48LQmQG/dK1QALkW2Pt9dYBM9m+4G9MLvyIQCPHQ3izre98Qu8iPiQ67XAbefh5VnHgGfg7sSAqOVhJ8b6letLTmgh45I6Ru9V7ru8r3fKFClGfwPDTEw/kUCpuWmqb175Ot7AIRMGg+AKlUDhuWZf3jAA/aAmim8BOfHa8zo7DTFcv39LAk58FByB8cZOvUGj+tiyabd3hzbrjU9CldOAbs2b+w7YRP+uyff/LSgihLpiwn0XLx7BORM9uUZEIonc1GZfT15Z39Hyk2zLn3Qeos/jwOvypqDfptPxx9PtWIMKXMdnQXKsA284sw8Az4NnML3JuEXnLIqX4wTZBrVndKqt79DqrefxnaHtxFymDkS0Zi6a3wgLYkLJgBy/6BGxA4ockJKcdX6nATgkr2grQ5MfFT8Jy+d7nL++M92HgeROzqAXpkpS6sAGrhfIvU70YiW6BtePwlSd/nuuOt5ByaguEC2GKPV7qTXRjm4/uGrDxmhwGnm1O/Y78CEjhZyRfbx9w0ZPseORRr/K4ka1N6GsbWGNHmt+NzwwDzy6e7Dw/pWbygOQBjq7svYCj3numZn0aLsMzMMgZGAaeQU7Y8O3dMzAMPN1z8R/xaauE0PFVW/3lTY15mOd5U9PX/8NOe52Tj7slnp25gLnK4ZvESyk0SlcCzjMxgP8zrrf45zgJT/7o+DorPstfgIRHaLPzT1eWti6Lef9j6e+XYeDpb2Z2+DpLySJllGcIJWIAQyx+pbtAqgIQpQEHKBSBkcW9I010RagAIynhNb5Q2IoOPd9KsdUVjJxMCHO7NWJRr/vn7ywYb7A0xtQQykXJfTtahoHHWbQ9twjR8J7S0Q5NqjwA/RErmHukFYzdh+jOhy3ZsC7n6rDtGoVBvPZ7YihPRiMJC/+8HqoWhUqlwRyRQhSSIyY5e1wKTNOCI1do4kE27eKfWfnMIx02yrc66m2nW+VRF9riG883X9Nay6Bncka4/A2DfH+LAo+H8oW6U50NbrEV453FtuWXjwvXd6RkIAEZFrDsmMttzodvcFUsvbneGp5biP2JcO1eS9m3BQ9wZGnPYPOSb7OLo6IvIbqbjWA3I7qFOCMcAVqs6MAziTn/Em4W4yyCk5hGpLDi+YmMzXr/t6wQv5+eBZDGzpa1UlIYz7j457bsujOgWAJVby563jvQz29R4NEyZiwBqi8/8dM28uAzLV6z0lmerWk9i4SBdJBFuCLASwrnrkCRvPK8EsHRTHmqFZfSfwG7oJVOxTstijU/Nv1Ii2I598XwL1Je640LrW3R0xbHLyeMNVykykeIVPmUHnH6VB7EJjfvU3cAYyGc5Gts09OE7qx50UKVU23yu75Av4jH476KfU+0qv3fYW2v3e+yaPTfr23/8hYFnqzL+VNx9IdsFq6ZXjmeJFIzbNWPTicrh0jPDhgRWRlHWPChyZfo2NmO3Ch8JiMXDDBJUJG4WOrdvieLbIr8Q/7SsTbhfV90FvqCwrL8413vHY2bbcPfrrfav/0I4PBZ+7KnrW7J02Cd8URNjLUQ7hvCXQKcxjWv2uIbPmhZzCOKxUu2pwkSrCLY7zbu8Cz95TiYteEM9mbKWxJ4NMkZAKR0///qmjtNavn0w20t/EO2brVzd+j6cTsf9KzwioQX58+e6Qa86Kip+M6MsCC+QREs74GSCmt+9SHzkxA0GwCACHsJTnibzSZ1XvHoaf22VFBWaTPe9y2c1afbht9+wvzNVbaUuDRLJGzaJ26z0YeeTdP4CMELLSdBhW/zAguWgWnoVDQSt+b5j1on8VxyZVWJjd/HMpFiJ50JkHekvCWBRwstF4bmpS8w6ee6edM1uXomSQus3duzCEP4HfGBvLA4pLBwwKd75AkRQJrKwnymOppIb1LgHMnyz8fgPeZ97TmLyMqOQ7q4qVe/dqilcUz3p1lsgErZLYpwLFNR+PCm539rjW88TWxVI96DB9ikUz/jpCg9O+H4D2FwXUS+pB8QGVIGj9VmrVWLTYExIo0ZMGY4HLJOWfEF1cI1+G9LbO/YvNRiAI8uR/BG9BPnnyWcxwcQ70h5SwKP8ESAczDqnrmFUNuRNuKgd3NOxipbR0qSkBymwnLqcjPv5hQW1aX4FT8TGjHZwqOmWxhgUPRFsr2FCIQlLkph1MmfI2PFxVYydlbXWgTDESsmsiFftEwRFrBtw+swxikbc+bXHeCghXEM7NLfXGH1HMMQhEv2E37T/OJfrHnlv22/T/+RMC7Ph2ciyZka/v0n87XVOt+jOMAjwBIhVMrhyPgDcHR/Sk6EXgHCBfTt1WuIvvAuhcGAIXyOUq01Tu/Tc7y5p7b79hYFHuYFX5xgIGWb7/mq1T74HSQYslBIyiouMyWj6IadrMXhScLTj7YJb/+UVcw5jnxFJFXoMbV1y563xV872sphQhVI1108AGxc/4Y1kYRAYS4p3F3jGxY7PUyGFCgVh77XNSWsUbf0OWsibipWWoxTurfyRA1ZxysPWPXzd9j44y+FDGUJp660EgC+5bGfIG4XcNbHSlgpPAlzfFrhuNlWL0zpxiF5CqCiKwl4IBUlUAj6w2DIada86iU2y+AFBNWzk4Cne5fmRT9d8dZAXdfn7nvU8O4ovWCgR4PSxaZIgpBOtLHriMrEJzk8nsSP8BwdkJM0WbVwtnEkSaG4ZcdcZjM+CKOa2/k9qnIfxdcERlRa1aM/JLEk+hM8BMcT3uuHXKgPDa/cb+tu+xLZR8A7YCs53ksUj0iyyvEgqqgdDKNM+Gm/SI5wiZ4GA0Vhgl/8o40DeNwlrpYAxI2P3whfHyQ6YqOLDg3mYtELJKYHCFMGSPTPFe7rrF6Ww1DepRgYspnkmR6bL2Fe7Q28vHngUQcVWchiuFNtgP48rZU4rN3g3Dqlp3BlFwMR/UF5A++ggDqkbhawr+idTrZaZNbxNuKA0wGYGRaF3wiDwkMwkEtv/5w1sKOdWEtoTGT6UTb74utyUQZmzdUrrP5ffyKr1nwrOug0m3j0BU7PEh0311pfe8ha/v2Q+air8ujzAZaRbsRFk/YjSwXJJTEN5BcoS7RDSFllIU35JUsjkWnyXO6hrqtgDVQH7cSQJ1pqXVYwVSrne+eYz/0pMqDG69a6qFL9pgyoATTNmTSbA6czFR8hzR216yC/bQT4qR+Qz9Hk+UECDJAhxWGffEfcr9t/GTTw5OFUuouMUtyyOAVIEZGpb7MYE6hsVFJuZTs7LNlUbR2cT5GoWmhJoN5t5e33qZ878rhL7GuOqghwZa9hguBiLM3EpMkWFqqcZcWjJtMeuw2UnsCrL8hu9xEpofDeZDxuFbOOIfj/k64tjSk/b4VgnwbATqkj4ziVjzvmoi7AUWz5G98/DWlsDQCKCga9y3iAJygmtWKKJVY8Q1RnicWJZojXbegCnjAAqngx5QeUo1i+uCgGvnj8CutXqCxs+r27R65fYI1sG6lTGqgTHk0lCHAougKmhY6QSnfTMitDWlQJg4GCZfAz8GJiljVzAd5TSGiJ+o0WHjvT3VcIUMf2P9UQw0g5t9LxTO6HrtnwvvX32j2S/u7oc12JpjKge2VEK0W5Nvr4y6149jFw+P3TzTic/htXHwk52MB65rm4PhVv86uIIf+IgMzAm6TSCttjSkgT64chzZJFK5Ug08PEw2zSu79gZZzfFZUuhRLHzrOZ0NyNf/qKBZNt8AikKmEXNi991uL4EgfCSEpMW0gYC6CPjYWjdJwmGmcklhjMcb601Kyx+KY1VliE4TFWyKaYb8t++WF8kpPWsfoF54+cAjgkJXXA35ROPsCBQYzUKOGSUSRdWA0m8KZc5EaYJAXWDuTmpGDsDD7zezfsuI9+xG0pETO5bGHqjzTiGbBrgL4bCS07UCTmi7TkAbTOLcteoq/Ew0dHcBfbgfRxbZtXW1EOeIrZ7Ad98WHE+5QtvI50NIse5V4y3rpW87X1/z444GFykyyGlU+wqe+/zka/7V00lMMC/bSheQizSwIY55K1q7smaovbhUVyCR5Vp2P+ciKzGL8AqvdsuNiKZp9skbFz0MDOwnYExsPZfOEvPmQFiMtzP3sPbaGV7VGUrHHiiZdBlsbbqhvOI8yGCYeEplY+Zwu/dRS6lqhNv/RGKyWLhor4F78yitJeEF1Msq3GXRfvMHreSZa87AZrfOkeS4MF0m2NVvP33xAHxRhLiZRA6+uyWyCVxUlz4hUUd4joQUTjeM3SLolJlu0E+qTOzcuseNw8d2tsykEuS0WmcR1kxpOsvMYxWQD0QaVayRUlsUyStzDIuBXv17oeLJMrInvjT/uCVex/mjWt/Ie1vXIfcwdAkdKlc7P61a3f0iOSGovgoVrmPzSonP4DAh7n5A2Aa0cFx+5rcz79F8TLKV3wqcWW6b+jZoXFmzazSwj1YHKiBNXLoqvfC8hm1fnGo+orUoBID4wgz0iETGGrkSN4oBhNKbFQKonWWpfdQjvUL/2IeBhizWddcQcoWPHU3WXq+3/olF8CnAS2oda180EiWSubekjXTaMPfKc1HPUBa37q55YhBZ0faSa5GXLaFif0dnEX8ITLx8GfjCZSc6Wro+a1h63y0HOoB8JIHyef8nH3p6zrKRJotsMDNZETp+GFOyzJooeIhpDepJ2UNR7L66GRMGaK1gUPU4vAkBmB1CkxZf38Jx3w6K4Im2wEZHLj72Cuy8DQoHnFsieamy32tndbdOQ0N+eaz8aFT5sfcwZQa6PO+oiNPvJCrqoWlYyN3PcEM/7KG86wBW/8FfJOb5jwzk0r3R0J2u5sqHJkvaNqqTUtfBTMSXAjz3qMgbttmy8DAp4ssT/k7rAM6ejnXnF3DnDEncNnsKgbCLZveu5Wa4e/SCs9nTAIixgiwP6A/4EPgKTJwlyHBVu6V8CGlyTJGVphTEfbSKSZ8oNOt0K4f6VE0R1xQlNaEF1rn7zJWpc9A0YBgOAxWquWWyna0XzRdI2YeZiWw2pff8zW/vHLRH8uAHNkrOL4j9qsi4iSzGlQRx59Iblt7rCI+gej6ic5ZCCYYELzWIIR0dcQi6TsEn4AueVFSN6+J9u4Iy+gBY/5VNshJjoUncqmmGoV+51i7SddYktvuNDinK8qG1O8ZhVzk4Zh954pcGYKXCDUUeZBQOQDAzY8/QsbfcKH0QJ7TOxEpURhMRv/dRcYDR6JgL/Yfu+waRf+GGys55DK2FiN/7wT7ghyi2pg+vu/36NnzB5jU9HciCf1cfRCtnEtTHSRtQNI80l4lWBzpJnjlFQU9DMI+Q6SfSybUX/zQKha+i8DAh4tZhIJZcI5P0PhBfQDxepgB7nvlv7iIqSMR+Dgw06U9cNP+JRlgQjMxKaF1soilE86iKwOb4PLAxXzrOhvsrXJCvc9y6Z94BoHNJqUniUUmWJFoPpRHBWwmmxWNZyyo8D+1b/6iAWRNMrmvd3GH/NBtwjqXw19WPbTc7FLxd3CSulW/8T11nD4uTZizrGu6tLx89jRmB+a1oDpPClH0ogAJV/Uj9iY6YwJKYTfxAyv/fVHXEqSkYecA5aYy2YfDfnp5t2kN4lh1pj8gR/Z0u+ezPyw18BCKfICBUvH0TvVKQNpyB0HlcK3RrxfiMXq3PCGrWN8M8//nuuCkmvN/ugt1nTyR60Te1RBOfMw9aDcphNOydrq3/436VRWEzMWcXyTTBIZALKzYb0D2vbqpdYJ5lMIdWdtlflZp4y04Jp3mOZkLdgHTbif0OmIjK+UDCyJqMdOxzwZuPnY9GNs7FHneUiNnawOL7n5I9b2+iNWQE5fgYRsK3m0rJOKlbhjI8mk22ZBT+ExAtBdtg9SWpMVzXu3zfnM7x3Ndr3npRmmL1lHiliyUJVP2t9dDsJgzjjnWzDKLdbw+PWWJFtr68Ln3cIIeDwCaCjhnoQ7BuuVjmLxNE0yM/msCQWegEd7KQRWi46cYO11ymMjnoJlxWmqoxbdDLvPD6CoRDGQIp9IaoYnIhkAu7flydpk3owAACAASURBVJut8elbLIQBUweCBAAgJYwcc9LHrAg+SUWJxCNok5MbwHxk9OpE4ioAeFQKyVQvzW8CCWjUqf8Ng7vM2snkHiR502ZUA0qPMvWcq+m3w8vY2Y5wz/V8aW+qsRW/+4K1v3AnUi2iuPoHgC6G2U3xW3szphUOQUmnNCtscLECkH2N1fMz5DpjyUbRYbkZ6cYxGquKnhxoGRDmyZBtvPzw8y1IIJLcG6WbqH7hj9bx8r2IhYiX2mqUfIc8AIIEwKu0vXq3NYH6g3Q6AE8iRjQDcEy95Cc5wIEOYzFecfsV1vzG4+ZDApKKvRg1/+wLf8Tu8PibSed+y5oXPWXZ2mUsYJGl4a2SeOsFpYKlaHF8crfsUq6pmwGLV3uMpLoIPLtDPLIL/+aeUa+DOG6lcNZKNFeTHcNb6OjofZhwpCbdwKy63QhJ1SFyGUhGurrJkmhrm156yNrWvG77f0G8DOMF+Pwiu8yRD36kffWrVj7tUNeWGPt9rrqXozBbrGz8bJc4e9H151oHiSsjxJvXPPhta1v5LxtzIsA48wh0RxXUCaaAt+qUbgnDZu2zv7IsfGUIlw/ljXfnakGCO0i5InVFWFIbPFeQgXYFI9K6tzquG+4lv07dV3bs03aBx+lRMMCVI457LWsqia4FeHzQSWkxPcG5bweEBhl+uMQiYe8eJRZIkRZ/5LEftcLyyQzKYx5XknSo+fk/QQ5GWLZAWbzI7P7XG2wtO3oKpx7rrigKvJHHf9g23fkZ+KJypwWOw/CFIDEqIjVByJpbcUEJRcy2TAJKUJ3nAwohHw05YNe0Zpn0NEq2js2rnPFST8Ygi0EyzENb6W+njT79yzbulE9ZG+Rt2Q9PBRvJFICm2Dj+GwDNlwQYOtFAsklJieiYNj+LtfuESxzp4ywbspGO48+7O4wqoRBpsWPJU0B0gQVxw+hc+qStWvx38yPNCsNJ4kyi30kh2WXjzWwUJDqAUErhngDgk0DBmOW/rF8Ylv7v8tLNAfbXFDoAoegISYRURJhS7Q1O8RcE5efJxtYezw/Qu0eDYrHAJKX7eaKi6uogjVkT+WXC5AmWi4KbFrBUmBSydU//2hJi6PinUjGP5wplV2Ip0Fl0wvTlSxT+yIco6059yV0U1kow8UlISH6gUfQ4WR3dnQcgsJzOgO/ctMS1oukPk9vPsDinmrGSuzMefCjnyq0Ut87Q5CMYM8AxYqqVAxhTSTSZL7VIZqnN8E8Ss8Em8TX/tKU3X2LtTRsANA/IkuhrasjCMf/aM6wOYSAINvaWmo0G1giIB2mvdcnU4zhyZRtWw4BTJZKmyI/n/dcTNLzZ8UwR3oz3/DXft13xvl3MA51B6igDy+DBRg+0jAmARxkeguyugRcAh50hjj4m7W+upJpqccjWWVrdanr95BPDDS/StvoVC+d4ligKuwiMaUqkCBISZ8ENQBRmkjkhNGI8qoINKHEF1NQBdkijiOvAjyWa05FEkI4kRfmwnmd8Hu3PtKec5XrscZfwFGQKzDGCZEhtFZOtc+1rkJ8XHbbV8u/zid+SV6cDXqXM5fHzwNpM2uf15AiUgo5RggXIgQOaaSXb6QIOgSmeCA+HiiFOsialulVOnWBBz4N980sOMAD0+hvqZbur7w0J3AFazA8vIN7C6VraBzU+nObY9YiE8BldJQRbHSTov6v2/C/glwxqd5jocoBHixQC04Xgl5KkhJMJpFXAQ1HPAmCQCFbizuXPABSEl9BZkSQx2uIZjPSwwioR1PaGZrq9ehMHz4EhgjErOOgUK+YcKgGhqw+sNP2s/3Gfq/71R8T/r7jPeon2SSmbIG1tDU7nG++7GgiqdTop8TwSIFSdH9cPEkGTSPM+V4ewYUiSGiqBfHtdle9lH7YLPKK7UuKlSUcWyO2UEHQ3DFpPgl7FV3j4aNsj1+Jn0VPIHTNJfSybK6FSbDWxClSkaHJ78A+qU6g4QRr8niUjkoCOiBUA8yyDkxBD68kSSglb15mBx+oEKLzkjsqCKmAzOxceDMsRGHQaGuVEW7PVc3hZhsPO5v0/FGS5RhwmcS/ehXLy7awF06y6+ytotfd1jKmYjiRidMd6VBEuo+hihLaw01znhYeefaZR9El9MUl+K/a6c6/6MgDgAfWjSU2QdTzigAeKD4Mnc35D1augafgHhxe2PRlOBARbpLBU60SWYoxy2nmRYkTeyukk5FoHcMJL9ChiSyQxqQhriN5nOurBgqjaWeAEJ8IkkX4iaIxVCqcein1rrlN6pds2AdjCkEEw1DJaAjYdUGRs1JyT3P0RsOfaB7sVbMiR2BnRvNZvQEpb6pJHtgN4krI23/9dOtADquiLM8iCRUJgFwHw3o5J3KQM4mW7wMMMWQaflrY1L1sx0oGYVZbBCg84zWpf/L0Tq4NIR15GzW20LFTO5PvQVjcsfcJGH342qIioAsT+clxBW0nMKFE+X5yNCINgBHuPipatHSVYomoNjKOYRCzZ6FWyzkjqboGhPtlG/N+r7vCORd8/xTJSpKHrSCBJecsuAueRX2lW0XEjta3iYLPvYFVeB9O8FJvVWtRFtdhaOINKihR4MeUllLfAtspbDXA0F9sHHiZb6r/m+Y/ZmCMucJOvBysPOctqHt4f+9Aizv9E/hSacEuk9+7iAAbLcZrF9qH9Fc1vfe0Ba3/PN6wg5+8y5qjziWS8y9rQZfhjiP8ARCKeQrd0jo3a5wS3owUuda8+4g5i9ccKbMplt9qot53FbzTtekU/hRkgDwXwNdHpx1oLWlbl7BOJ2fivu9kE9dYGtkpwFkUSt4qMThWmreq7v+o6LK2v8hAH2TCG6OwjRkpjl05FrQyX3jMwAOABz6B7aVzwiDXXrbeSigmuhjBi5cTzr7VlhKoog7ifxItbTjBLjoO1QltnfPyP2L2a8ai7ArX5Gtvw4DU287wfuLrkazP7ij9AQr6Hk9WLMJ2FNnrfU23csR90wCas0YkSr/bhH6DrwC+FRY1hatB1/QmbJInBigMkSXyR26pXAtRLMCFgcZYaPtHgDrbVAbcumzmeeuLV5EUoni5I1KXq6BYJciMBS6Ihci3wMlz6zMCAgAe8jf6/itPirrWSD1zrqpAzmMhE6rLf2KrbP+PMBYod0mJIJagDVnVYRmj0bJv+4Z/bSDCIihzGFn337QDCz6xw3IEAyIXuehR1+6zzvs1iiSj2Lp1IMYs52SVZt5r8fvAXMNwOU1FXO+S0FbeGJCQqhb+QEl/78HvxYWgMY3iURlw2JUUU+OgfeksY8Z5g4rXV94pAZk8UAbGKxx54G2NP9WV74x8Q8IgsKIC+5qlbsX6fCSAcT70eGh9z5HlWCF9S9TjW75XPE8rRBJ8RcSfMFM850SqxRkc5UDZPWtoJG8kS4huKBG3NbR+HMV1mY079LCTM4yl6Ak4SU8VmYpyq7v0G553iDahDSFh4P9rm6oe/6w4ak0XYBxZxrhuQxDAMrHxXhEcyOY2rJt8x24jzeh/SBAgdQwDFrEKHxddpLr3jG4der5lLx6xY9b/vtRU3vg+JqmSLyfXyFbMEuJam8Yibg9NV3nmqJ3TKDJDBFiMlm3Ia990xtdimVvz0fYhOeM+x0DrlLkncUXjkTLI5nGgFSGDKbZyGN4kDZDreMLnuNdwagHFIWZdWWI2q266Bvq307NFe8DlvUshJcop1z4Qq8IOa6HyYks1op5lXuZDs9kLfRD32QZVRTL5pD2F0z/eAMI+MbA6AYD59kC+doDfpohttzEGndo3HwSADDOWAr7sJYAWpZcPff8lRzV8hUlKun56CzIeGOgw2yTZzJtaTN0JehC94EsDQXMrtIaTYbBhWYYxeJTfZva4N6S+aQzqIn1NWkRtgTBWXUJuxhMAwSSS82EHvJa78KivicJI0UuziH51lcTwS5Psz1MqAgMcN0o1cZpsSLMK1tvKGs63+0PMIcrvMymYcSJBaYRevojnS1MghqmnhU1bz7J3WuvwJ52fj24pmVTabIH9eEZCohu7S+1v39aH4SZ6Rnn2NDQDGFFOuneAYcpy7/KX4MxMaE8HtI4aDWAG2tnYs9OtuvtwKj3y/zSPsWF4FKsI1QTCu9PgDXig9uJvKoPskwTVETFDIjz3oH7fjboE1nCCzGH64AXxppCpLcSKLjJZxwkUyOB/JqTuC6Osxg30wyBYDHUqgsiUg9+yuNxLhSsg15Nf5BOHrIxOKs4gzDwliqoI4OfvRYcn/e9y7L7bJ7/xCz2qsdMZhVvWPu2za+/63C3DyNzjHu75YN//jHn4fNPAgq6DsEw3G2QuAkKIvAzPbDG+igWbF0CrEQnwPqDiANVi0UraevhLNHh77dpvXeZ8ar8imyHbvwlXBOTqsBG4bRfNOtcpjLrSiaYdhP8MqD0mO4+rRuuIftumxn7pzrvzZIFrr5b2r4ZsfDDXz4htwKpvOPOFOO/8RssMvJKaqA8Ul0aVg66FYdgB4NAzHmXjjkQTD4MTH9F90f9/J7//uXfuLpC2PLGzZJ0EDgI5HYhrexJ2ah8LQjx7LHR7SY4w628pHdEVnBqd4/IvHn/xxxti7BMFAhYQnVRz4Llv+26uI8Pwx3oOP2JI7PolgMsbGnny5O7tT/SgFe6cgeYt/9XFrfu7XkCw2JdAZAmN5wkXvuofCtx0EnqHQ9cH1wZFMMKa0xs7bUBiTxRLmEFWQH40fg2c74SwlRImWvo3zqSbsizE3YE2cV96AF18H7qUhwnICCAASEBKJtE2+5GabcPT7uzrTyNlYjcufd3xOBedbFeMCIldaOeIvkDsGDuhNj95gnXEESDwGx8i3ifZJmGFVuLk2PfUr/IlGwCbhPy0AEufzn0O2uuap9wekB8csSorQYCFrovswPG4i+NL7/l39DfFWiyLbnGNW8+pHACaN85cPvVW4fJIFyMAlD72ml//iAusmnfsjG//2T+JS2o1HZFkfe9yFtvyO/7bW52+xLGaVLAbU8iM/7ABHzUgZueL3Xyb1yU/wFUKTDf3ZeP8PCBW6k+QIxzoSN+nsr9tigg0tAmD4mizFyX3yR9JciTmuf/keXHdz88V3J2W6QfBlCJZBY578QsjiJReHDCaHrMJHUfEHMV3oHE/pebRAaZzGpLNJwSgGYZqd5PEmJ8NrX8slZK9v3mdvbvmG1V4RkDgBO+DNEhIdgF/JoBLwE2YcxH942jnfxfdnioXgTcJonVVev448f/Ark069wquqx6uUjTr5d86lv7RFcjR/40FLk4+nEud3FYFZzSsPWu1D3yP2rBy9DCQcIE3VrreVt33Kyq5+AbIXsVL8mWPoSzpXPCV4cU5hrgI3DmJO8DCID1Es4/Wz9+uggUeLpQRCPhYlzXsBNqhRB51lxTMOt1DFJE8cB8tIR6F0skl2qHLfrL/9SiZzee9IyN59GdA3kZw0ykXpS4jVdQAsvkArmGxvt9g+J1vFYe+zIqIv5NWnMzlrn7sVw+4DbndnwIQjUEj2LVMv+gnwPxa7WYbkSr+zVtLOytA66oSP4cTuBQ/K4WzKef9nC77xd5ccqWjyPMfgCqc24NOdRabORqFH+FgLMGPzphExsa8jj1n6IiArnHWktS1+DIRM3kDFTnEt70NZiL2uBUPt3lIGBTzermeCmmvJV3OMTQMNjyAgTpPStzgdBwpDaawVmlI35RBr2jgfISyvz+n7RM/vPbGJx+A6DCM+BY1nAP+dINGoinIIwR80PHc7oSebbMx537PJp34mxw579ZXAt1Qeepatxi5X9YcvWwAX0M0v3k+0xT64klYQt+R5pBeTVVRpVxbddIk1v/B71BF+hwUaX7rP5nzpCfLuzHMVFnIQWxG+1MKoIYyu6qmQRSEHtcUAsiLi0yMjCQbEJTYAr9O3yBvSkXSAJ4WbrXyxA8yRSljHW0tK7YVN+9YwdL5vObqt9M0BjXQVRBOmyEZVdsInbCoGUmdH4v78Uutdpee7ll47K6rsE8yyaHu+OCzG7s7i7WeYNdLyn2F3qz2gBFcaJJ0I5IYwWUk/wbIJNo2D6QsJXQ6VjOwCksU8HsSVdSqAo5JvX0Ctz3qfSqxUEoe2ekjL2psvsk5Si4w980s2/cwvc4+3LdY88ANr+cfvLVKOIz2kTgaWZHMNsWc/sJKP/cYxyXLHLT/wHVb3/N2uXmcro5FJx11EK90Fwmkd6Hg6ARDZ79qI01IGr3a8BqSFV1FQoLJphCd4JqHCyinOGxGFEbxaz5lytw+5lwEBj1OCsaiKWRpx4hU280PXu4lT9KK0N0n0EQ1kr2rAdhXHbcOPVVt6oACpPqZdSK4bPO2ihLxIculZJLEodUi2aKwVHfB2KyY1bAgsJUNnAn6hFX/kZjJq+WVsRUxOYygtwhc53Melc+oZV9EGNjGY9Q1P/woS9TciIhJWQVDguMPO7Wpy8plfsZaX7yPma61F0u0c7jrfkR0pElTSrVVsf00JwOQgELdVFrp52VNEbxLXRRSJSjG8UfVzd8JbcXIwNjog3drwPmwilVt882qAZCGhPCux8lfB99U7lxWRW2fAxdqfxYNRc5om3NolOpgw19UbgewrT2CG0GDl3tntQobrxcBfBgQ8UpRZW6sVzDzBppIhS0VCJHjBalncNXdeaUlcI7QrFcYrHkC+xanOpLUee4lF5x4HOsfoiWnD7SqF2EB+kmTyLD/h4zaeI6mLAC5vCV317iVrnyPt2Yu2+q6vEt/0GKI04iwn9JbMPQFF3FiX3EBYIwKTLsy06BeXWiNa7yChz37S2a569UELfDpsow85k95yH4BQTgZ0pZLzEyzYWbsGrIfklXPIV+BgPYvcja9YP8iIEhq04Y6aB54YjvY+dD/tYJUicu9okdtqV2P0vRB9lwQ8/IUUDQJpCiEoBIJllsh2wsy3ufH7JYoxWj9hPW0k0Rx18BluvCFIaBTy2N7ZxEaAPNNnkbihWrTO2y2i6Wno90TCYUMSvXnCAQ5HNi/50bstveFVFzYbwK3CD4BkyfEi180AImn9y0RJEjeVJBhOIrG00Kw0WCRrEy+63uaQ5r64B+BoWvNF7ZTil7zPlfdZ0X7vQqprt+r7v2Gvf/NIW3P3191tDkHwaf3fb7Km528nvLcCbEFoDfFdISIzNuJgJuVbHrtUKH1uThJTMF0C/i2/PIX4HkFT8s1771o8bFIJMGq+aIyZZBqm+sncs/g2zTiCc8vf7jZOiHNH/YQOie8TYHXidx2MTbDykz9vGfIJynkupdAfhQxDllVEwoWJZ33kl3bA/75KSPLnXbSoB8j5lofW+8CAhxitwtmk6yCHS36xEqjeV//20xwGj7EPktGzaCK0IFrE5udvtde+ebQtu/4cZ03WTk4guo9615Wkhb20q776lS/a4l9/wuZ/+xSyOJyOreePrkq1JzF3xmU3mZ84Ku3EgjCRlOS60WTnJRVELaQrptrtVLUPSSWSUkkc29aTcoV6VJeSagdHTOQLuBOSqWwR+RJGfPeDxbIc6NGzuBNjyMTeVWhX2KP6uVtz/YdEAyiTLrgO/9wZFm8kJBm7VrKlDhNFk8XmvN1mXPmAzfrA92yfzz2EWwsRoWPn2f5Xv2RTT/ssffFmVdKdolKEVUcfc7Ej1Q5TdzU8tD4MiGyJfyjf/+3eAjBQLdCmF/5gSWh7GMY1N/beI3NWeOK9IRjWDB8ExpK9Jwt/FCFEZvxpV+YmHlsOqfGXgcF86Gj8EZyfwBQrXkOXkvqNTSBmHYGcUCvy/J10hW2663PO5ydRX02GiDqQyEjXr8JJBwBl0tloITxcIjKaBqha1r1Olq6DXf+U/0cqhU5i3rPJLJEVq4kEPdb9pnRsYcJ8k1VvOOVmvh459/vQ3+SLQocyuJbEF79mG+F9lFoOXEoM+lw74EtPW9Uzt1gakuaD1yuafbxVHni6ZwejgkAxGw29WISNUIQQ4Qr9VK8Vx5/Ea7Idfq+D5JYBxuNLtzIk5s1jwrz7h8jr9oFHZIZYp6LJpEihaE8LXbUuehJYEHBsq3A3E6MYqnxJsYMrDjyT4H4YRy6KZ9n4yPdwHUWRiKNZfvH9pK7bdN+3cXJ/Nz4/xI1TKg472zYhcuOs7PIHd5IqJArwqEQJ31EkKLIvNNUblvqqKIwEyR5VBFL6k7TTzvUAUN+JBJQvyrLlJ4NYGolIftXqi4IGA8XjALCjXH/1fDubJt6wiXqKbMOdn7UwaoNR8HUaT0E5QsIZX8lX2eu9af3rtgK+LFu/moiOkZym/RI+10hjRJt2om3uqF0BeV9PfHoDdjPyG+EnntWm2+ru7FX1HvkyIOCRQ7qL36aLggVpXJP1SASQoMEVphe1fykSk4oWIo6eI4XrRkDShZt+/cKys3hJJrNp0XNWCQCpFIExiiE7rSueddjJRYIi+aiElPcPxVxqM4pI0a9cXVpQeTeqCFAd76ND7NkCPk4a6SQ+S/eoLyoVB5HfeP5fkSzrADyuEqY89YLvofebwH1sJJ6rUZKHJFgSrXoGrfWan7zH2s76Bv7YFwPoCAU9iupuq15tNc//lhR0N/ClAdcVGPy6FbacXD7K76jEDuKPFGcGjUbgg6+EX5Mfs45FUsn3z30ZIi/bBR7xFeJT8smMNIg0wKN4qcFKApoMTVK4RwyU39nCtpwcN1m03bz65S7g0ZyFUKSllj7pAvs6ADoVLZCyj4UgBQncVwM9mF4fxs4QC+8V1Ar0PYFCUTl3lFghjsSVhgTlndHGHX8JwYOHWBtSniJCSmYdYYUjp9AIAIenZAMuFnXP3kbuKjwgAS4fkl0Gvm/jXZ+1xr//wqKzjiM9L7wTgJBEVG9TVOm6f5sfHZNLYiDgcpgEfo3285nQch3sehOYe8DedWnIfdgu8Mi6m1HcFeHGKloo+Z9Id6O8y4MrTAiLl0qi1csVJZcUuUmTSavn7lI7QtmpuqX5W9270on4SZerPjjeRPfxDzwCHzHJWjBXB/ICE64VWRjQcpcMwQNQ6V8UDerOi+DZDBKXcvPlEzSprjJMG/rrVQCcevLnLEcDrayqhLq6lgUIfl8Ua3sUYFllnc8utgan7NQIYKTZeIrcSCMFgrJzgKOaGe02/ZL1/O4peTD1OC+vTQe8QhJsrP7W2cOJ2+qjmDlQaxyRVgVdr+N5IqSXE13WlYHyclpiiekdhNCoOIcD+IxI5RRE326Acj/y4joHWehZ5AMtIPMBIe018A7UlxfDRxxytvlwqEq2k1eY5Jup2Gh8bQgXItJVQKFS+09sUIoIBfiUUi7NfQncZfMljkph2QPfg8d/g0wgreRGbABoXrLFpOJddu3pmL7XkG4WXiRXnyZZcyDHMR8MboiQbBmHQwBtGGc5SXy8oHca7EbL92jXvaO4d70HRACQFMreuDu+KYGkqBAmAY2PPEo+t1HUj57bGwq73a4J86DZbUNiGUHia6Fq1VE86ySrfeImI+ka36WM76097q9eLVg7JEHFY72pa5+3Y1j8wxY1CDh9HBTSs8RJz6/4dZKUORfPVBNJqUm7olIx9wQr+NbzLvmA9FDRaQdbEVKawFTfmxhD7aM/RoXAglIEdMKqcRJIGrmbVWT2aHz2dmu495skA58GUDOhzZvgbdrcc84R3ZEdd7umwhUPiAAjd8G76jYLv3pgm78z98CeepPrDApI2QgTsB4BPmcRiHSCTrSSUwOVxoaEoTFcVZQwKwzJztv/+nZ5+8DDE34yBDQvxcHp5E/wzUNuIzikYy07Ok3Y7ra8CDWp0pQmIXtZrOBKStm2+BnrQG1fgBSlia087L1W/dfrYJwXY/QkFS1MYganrCTq2pGHvKerz231Vda85iV4miLHf6TBMJ01610ySd0krWwMJVwM0bh38bv8O8tv+hAcejOiGcADAKhvfmx2bYQl50sQUlkwcYY1LJ+PRng+kE0OZSVbkP6HCFI9N1SLNoPH1LNK9FM+1VJ7CFDYBbABBD6i4AyXTiI3I0AxdjqBl/u47B8xvitXtfiwgZYBAY92W/viJ7HfrMNtAQUbJQLPM+G0r9jamz7gwkfy6Wr7NqxYb6UzKd7vVAvifNXw7C2EAq+w6id/Rcq4z7vbhd6nfvTXLtNpgjOhHDIbMZ0QlC9ZBensvGX2WfUTP7UMmCbvF61zrzqQrmz2Ua4eZfFacu/XyIKBOUR6Hyaso3qt1b9yj9X+4zbyBLZhIoFXgcS4wrsSYLcQnpwvamvcabQ770xrAUM2Pf9rS0cgO4KZnOSTv3dovNMxyIvIjkw08o4UCCkJuOxk0fKJYNCZ7tjJAvRQUZSYOixFjPrAaEX/oxwQ8EgykUV6899/aVPf+026RmHixx17Abt2vm1+4BpEVBRaSDl5/kM7wIeLQ7y9wxk9Z3zyLotgT6pCjb/+T1+06nu/Y2VzjrcyRG0t2Ai5M3z9WcgjRxtCKqNgNWVvV1GdNa//zWrw0nNHLHItzT3KwZeQQi9XlEAzueY1W3LfNfBRE12WiwzYSTmhHalS7FMOczh6DpYZdf43bNQh5yNBIv1AWVxfMIkYf2WHv8caXsUPKN4IVR6sWiLfq8G958mfAEDz7OF51eFdcWE9kNoMvJ4bg3g3BA4lHw+NmoRbxz5WCNlR7kUluwqXkrk1l6amZ0/cXnAtePPb87eBfh4Q8EjEDuLju/mJX1rFUR+AAZ3tDJ9CcDPP+4472W4TJ8+lSWXiB0U6jazS1VdMtzHvOt8mvPNzXWdTjCZ5QfVTv7QEibkX/exCm3HpL8iEcaLrbxjvvHDu8I38ADSFVYQ5r/vDVZAqVldolZEr8VOS6IyODYvytwphWQE6pKaXyA2I9KaULT4A1lmo3V0O7L1PaLpD4w6yGRyW1rNIalORgSKNGUVYMUWcmucF6X7apS8esIg80gM00fKKzKJ5Fv8kX6ggibUC8IHyhIzgPCbeJAJvm/hXBwAACBJJREFUFgWbRKUk7bd4Yxdwqg1vk2us3XPS76P9/DAg4FH1WQ469ePLs+rmS23uVSTtdpGcsp0HbOJJl5K+/lxrJjxYrhTKCRjB2iyHqzCces/urcAe1rHyBcwKOHm3rLOVPz7TGo78oFUcfh4Tgd2JVG/ZFGc3kN62ZcVLVkvKtuYlTwJ8aH+F2YSi3ZghOZCpDjCiQmLlmSekMv7ES6x4zjEA1RKrv/8bdJyF2IpILPeIJFnHOjHaSmzvQN/TgZ2rA01vJ+ExKU7K6WjchFNOoyMB/czfm79M/3RasTt2Cp7Q8WLwejK+BkaOIX/nFJcAPEJWsgKwSYzv4k36ciY5QryN/nibouerd7N3ZRsP9vvTwGLVgVPxLllsUykmu3DuSTb98ts4kW60q1iinpBf3wF5V722JQYux7Wi+bFrYYoVAAjFBZP42FlJ2bRQqumE3yD8RYZJTClruRaOhRVAKerBQ+TCPMp84bPKd1xpI0m0UIDnnvzVXUgy5ExFbb/2tYPJxbMMoOs2j7gf3Qt3cG9wzFy0yfhZE0btTvvDlUMYTn46cqnIgt3knpYnJ93Pb+uTFkQdQrGIAx0d43mAXYAMoEtwEI+iTvrAtn6OQZKOKqQNxzELyiQSRtKJ6RwMp3nfsi2NTxXkl17fPWziftgtLwPCPB611aKRrISFb1nyuC36DucxnPV1G3Xoe5BGtl6NBpZEf9Mw/2Hb+NA11r7in7kMWx7qdKgC0V1+LKo7S7KlVIswhWel9hhjKmFmvMlSjSwETKGVjLPxp3/eJUHwJo6fRNYoSVw34k11TvnYn4JLU602E6tfBIbAqvA0flwp3HVXi/fitejV2+Pytj8C3O5II/UTfstFfUrSkW9z5RR3AEkEKUfnUcQIOxYJEm/igf22q87/6vWou1/dn/J37Pr3ra/6ttqFNgQBoHTDCluDpFX1t0NMYnts2hFkUGcCmCSdE94OGVAK2pYlz1jnuldhVchQTrpb0RwPGPs0AhYQlhlIkYkjAwltXbfQGSI7SAfXDoZRWrgOMp9KmktyKL0/QxJOMFn/BQzTz87u+Uzeou1UCKySDKoOoBHdHckRXyIg4T0DiVRuoKBUBkg6Uc62ihKKreOdYpWTSfeL9NMjeDDfjjaAw6xuJ2iORIgGA075mnbf+6CBR4hSwXGgEMgB+uZ1r1gVPIzLHQxzmhX3j7OTlG9yvVR2Lhfd4Ha6h2Y1P2+qgClCqPpX3XQBflqIp5AcuUh4rp4snkgg2NBZpGnXY0J3vEWRQ9WNjQZ9KMo1SJtn84OBlaRDgnORHCUucBhFkg4pUiIA0EDFYa+PQGYXChnagKPZHDTweEuQHyELg/iLrxbbRiABJyJlFBfcISXdM+E99qaXMVeNWtKqcGamDwWMTuvbGobxerl9UBVIezudOrndwyYAiPQmMisIK6IGCHEOlzSuJURtxHRYHEZauYJECdkJ9jDGqpfebHjv+dnS9f7LwO7q//nd/8sOAs9WOgq/ISZYjmJvdqdvpfYtLsldIiNndRR3atFbpi1u67qgPklKE6CI7HiUx+OfJOno6EktuKQ2nW0RKptpYQEGzGsB/EkhDmw6yD7CoSH9FREaN3Y1BJPsxYGob/r7zys7D3iYG2+Ktr/Td8Y0qhXxIF7ZTptixp0WttOzVUkCgvS5k+1KsedwGmEM/+UC9CZRVPYFMLVhzuUKAkiDKV5vBDh6Si/ejAymjr3p3p0KPLt/4HmgyWE7fZUYL9KJg7pLZCCMg2OZHLfCZbMtDAaJcdSlR3ZgZvECDGK3yoNhzzE4SizG1cHD1u7oefdb7/NeCzxSFsKUYAyFN0EdID4FDh4VcxkO5OM9VT0MbCGZt3TSTRRx2MWmKzZmgMWT/IeBpr/pGhLA40hQVw895jWPU3TZ6WrQmTgtLMo1OVhIVR8gW0UEL8ECAgVDhAG7NG3SmyAOK0arb3GIyXE9+uU/m6T0Hfuu+L6HgccDEYGLx2jKjQC/XdlyZPwTBwqmkKN5sGyi51uC3qSA5AEF5PXT4bCKdvDOlNhyenoD5TC4bDlDb+7KHgIelhUyI8swYaVgFmW7QAOLr48fm1cE141o5Sz4Ep2fPgefYA+biMEdqN5E07J13LL1q29uGt+aT+8S4NHyyDVVmlm57cr11FmGIT3CLC6GS+LwCKQaZZSQFhZJpxAeJVyB+r5MiTF7L7KqkX3Iidj85NrYKpv71lzIPTHqnQc8WlVZh5F0koTn+rCMyzUjQIixv6gSlwFSolTOBkjmYs/xUslGSUPiRxIaCDbpApYc4OyJyRpus/cM9AM8iLfcJ07EKzmehC/uF/QmGWKfnIES3kSq+mwABhbvtGDZNJcCJTpmqvM3UQKDMCExIQx/W2tMDvVigD2+J9fc8NteMQN91lMgo5IHm76GPzl6YbtCVR/GbhOqmErqFHgTDm5TDLjHm6A3cfYKr6a+rx75UQvS9eqbsmrk2+179/D3oTwD3cAj7IG+JOVrhUcRE4upgcxXOmUmNBItLKr6iHxg5ZAkQHGqeqzklDx+GshAPfKTfyoPpIOpYSCtDN+zO2agC3jkXBUoGWuxifvjVS+npH2dpBOTOCyv+n5U9QjW0DIUaeKQKdjcd0e/h9sYAjPQ5UkYJ8grBaOr0BWVYVwwBFZniHehC3h68iLQLbotGShPVob4KIa7t0dmoAt4vNYlS3k4Zxjz7JH12Ksa7eJ5vF4PY5q9avX2cGeHuds9vAB7c/P/HyVAB47QcdUjAAAAAElFTkSuQmCC"/>
          <p:cNvSpPr>
            <a:spLocks noChangeAspect="1" noChangeArrowheads="1"/>
          </p:cNvSpPr>
          <p:nvPr/>
        </p:nvSpPr>
        <p:spPr bwMode="auto">
          <a:xfrm>
            <a:off x="307975" y="-190500"/>
            <a:ext cx="857250" cy="72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149762"/>
            <a:ext cx="2118794" cy="1822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868144" cy="690852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188" y="685800"/>
            <a:ext cx="3803721" cy="1470025"/>
          </a:xfrm>
        </p:spPr>
        <p:txBody>
          <a:bodyPr>
            <a:normAutofit fontScale="90000"/>
          </a:bodyPr>
          <a:lstStyle/>
          <a:p>
            <a:pPr algn="l"/>
            <a:r>
              <a:rPr lang="en-GB" b="1" dirty="0" smtClean="0">
                <a:solidFill>
                  <a:schemeClr val="bg1"/>
                </a:solidFill>
              </a:rPr>
              <a:t>Coniston</a:t>
            </a:r>
            <a:br>
              <a:rPr lang="en-GB" b="1" dirty="0" smtClean="0">
                <a:solidFill>
                  <a:schemeClr val="bg1"/>
                </a:solidFill>
              </a:rPr>
            </a:br>
            <a:r>
              <a:rPr lang="en-GB" b="1" dirty="0" err="1" smtClean="0">
                <a:solidFill>
                  <a:schemeClr val="bg1"/>
                </a:solidFill>
              </a:rPr>
              <a:t>Coppermines</a:t>
            </a:r>
            <a:endParaRPr lang="en-GB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435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5575" y="5157192"/>
            <a:ext cx="8880921" cy="1470025"/>
          </a:xfrm>
          <a:solidFill>
            <a:srgbClr val="CC6C15"/>
          </a:solidFill>
        </p:spPr>
        <p:txBody>
          <a:bodyPr>
            <a:normAutofit/>
          </a:bodyPr>
          <a:lstStyle/>
          <a:p>
            <a:r>
              <a:rPr lang="en-GB" b="1" dirty="0" smtClean="0">
                <a:solidFill>
                  <a:schemeClr val="bg1"/>
                </a:solidFill>
              </a:rPr>
              <a:t>THE FIRST MINERS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4" name="AutoShape 2" descr="data:image/png;base64,iVBORw0KGgoAAAANSUhEUgAAAI8AAAB7CAYAAABNYNOcAAAgAElEQVR4Ae2dB4BdVbX31+137vRMMum9Q6jSe3uKiIAIIoiggGLB9kA/21PR9xQboigoIgoCiorSQSnSFZGakN7bZDK9z+3f77/PvdOSSWZCykRmJ3PLuefsuvbqa21flmLDZXgGdmAG/DvwzPAjwzPgZmAYeIYBYYdnYBh4dnjqhh/cacDjMU6ZQc2o9wyvw1zXoOZtqNzs2xkMc8Yy5uefSjzeYe1rXrLWdfOto3a9pZs3mSU6zfw+s1iJFYycboUT97fCqQdbrLjCPZPl+WzWxy3cM1z2mhnYKcAjxNFWt8Y2P/Fza3j1QUtsXmHZZBxgyJqDB58HWNkMYMbN/kDIAmUTrWju8TbqqAusfJ+TLLDXTNlwR/Mz8CaAJ+uojc98tvEfv7P1d15liZaNFokUmC9YYAbA5KmRL3dnVsCUBZCkHUh3WCLebr5A2GJzTrQJp11lFfuc7PqVyWaoVf8ow9gov1ZD7n2HgUfrr3WtXfyMrfj+O83vZ8GjhYPiXwAl82eTwFGzpQIRKz/ygzb5vd+yWGkl4Cb+qQuEhtzEDXeI1RkszyN8AwJxkNNav84WXgO2aNgI4ES9xc6jmwHNbu5mQWEmbYm2JgtXzrBJH7jWKg94l6vBtec+DfNDA5rS3XjTDgBPmu4FLJVqt/k/PMvSi54wf1F5F4l6M30XeKQgZRkYo8ozvmpTz/yyY8NFxvw5vunN1D/87M6dgUEDj5oXQVl486XW9swtFi4e6b4PCuFscwyQsnTCOtqbrezI823mh35u4WjxNp8Y/nHPzMCAgMcTpUWp/I6JXXHXF636oe86wEHCFu2j9zuPrHh1miVb6iw26zib+Yk7LFY+Hn4KrOcw0M5ra89Me75VtqHbdQgXjhfQXOZ/05QObpx5K6Wvq5LBPd+j5QF9HCDweGOUwL36ge/axj992UJFxYBLaECN7NhNEvN9lmxttNCYOTbjk7+30gn7eh3ZtXOyY93dgae0KcGzW31y527HrTbxpi9uE3jcAHKj0Nuah35om/7wBQvGyj2l35tuftsVOAzELWlIWLZ4jM24/HYbOffYLv5qb4ehLLzcphfvs3TrZtjIMCPViNIg2KyNPOBUK6gA22619AatZGebddSstkTtaku2NVgmlbAAAkywZIwVjJqCYnZqHwVsXs2ierYOvFttts/FbQOP9C05RnXlvdfYxnu/atFoEe3tSozTp4f6ChrOdsJIB6M28eIbbdwR523lpr3vUjqVtFe/NM/iG5eaPxzMbYoMqouMzfni/TbywNN7DcqxDyy2ljuJErb+tb9aw0t/tpbVL1umca1lETYc6dKu8yctG4gCRCUWGj3TymcdbRWHvt9Kph7o6twZqpBgr97lvggeRR8EOCk+rbzjKqt99EcWjZXCcmiQ3h3utl38opYCGZ9lAFp/stNW3fxBi1ctsSnv+dpO5LJ28SD6qT6TSgE0BRYoLrIAG8MrWXRmLWyYLTGCSJxk3apnbrXNj/7M2tctsFAWLBOOmT8YtEwoAtZixSSdhnQtYmmwUHrNv23T8met+vGfW8l+77Rxp19pZVMOcc3lcdCOYPGtAo8DHJams7XelvzmU9bx4u8sjDiu1fJUd7lx7oY3h8jhfcSU+4NhC4P1Nt1ztbWtfskmvfdqK5nk7SRvJgC1QTKZu2EI/TaRSbVZKtGewyXebdLGa44zyUTXc3neqHXzSlv52yutdf69FgoVWLQgYsnOFMx2ygFQoHSmhQtLwdARSzVWWQoyZpm4pZBeQ5EImn+ftf37j7Z4wV9t1GlftMlnfB6lCy0iiHgUZnAgtFXgkV63ftk/bNVtn7bU2n8jVVUwIO0E6YR3H9bJz16+TbXu8/stRH9aFzxoi5Y/b2UHn21jTvm4lUw+kAkY3ODz9e+x9wwLj3K0J47RGFF0ARTtXd0Sxqlb9KSt/sWHLN68xiKoR1KJOGsSsorjLreOxjXWufQZm/PJO6wQJatmYfUD37cNd3/Npn/8dosDRI0v/tmSNYvMQAIRsFH1H/+fdax5wWZe9huLFBS7VR3s7HX1Ow8S6USHrbjv27b42ndaumqBBUpGOpAR4AylEoiNsEA2ZfXP3myLrjnRlv32s9bRDOOZK15v9Tq0+p3vn96zKYiQLMU9gF4bV0xzOgHpypXahU/Ysuvfa+m2OgsXgFla6ywy6QDb96tPowe73iqP/ZAl6hutHXKeB4D4+leQiMtt1CFn2+TTrrRpAFbaB2nraLFEJmGR0hHWAkAt+sl5lsA85J6D3A2mdAFPJp20qlfutde+c5JV//krBrU0X0GJm/uhNf0eQIiMQccsVFhhklM2P/4TW/B/x1jNKw+68ecncTCTsbvvzcDDgUJ6AY94EI3Qn/QwT/P6BbbsxossmGrFiMyoQsXmr5xrqZqN5s8pT4sm7meZggJrBshUBALtVcssDKPslysMpfqRH1uqpd4mXX6nFR/8Xvc5DGJoX/iwLbvlcktDurI9gNg9tJ2XLuCpXfB3W4m5IQHERooq4NShkYOExO20tYt+ZrIDAYsVjTJf/Xpb+tNzbPk938zhGxG8bqK3izqww9WmHPB09iK3EpQc6TKwBBtkxS0ft0A7PlGsR5prUy6/zWZeea+lmjbZkhsusBRkLzZqhhVN3MfaFj/txp1qb4RUrbLY6FkOozSseME2PfhjSNxHbOxhZ9vsj95qZcd/EomtExI4wpr+eZete/hH3Du4LdcFPNl4Kxx6wIKRkhx/M7iKdngGd8KDHoDAP2DVD+MSsukv37DFv7jYkpBgNwrtKrcfd0JjO7EKXyoOs5qkxu659gE9gSzeTazM2qd+Y51ISYFIGf0P29SP3Yqe60Qrga+ZcPFPrOnlp23NPd9yOpziOcdY+9oFlkDISbbUWKoZ7fzEeQ6Y1v4e3VxJuU06+2uu9wF/wMa/96tmMNdpAChYXGrVKH+bNy4e1Oi6gMdHhVn+eu7VQdW0h29GFnOqfY0jqt30/G225NqzHB/k88nVrHuB9nBXu5rPIqpLrEYT0VX0OYjOp3HF81b32HXwLTGUfh1sjBgOdN1Kw3EnXGqjT3m/rfvD1daI5Dni4NMt0d5pzWtfskTdOqQ1YGPm4Vbz8j3ogp628ef8n8XKxrp26t54yhZ9+1iz1lazaJkjbemOOtv48A+7+jGQD13AM5Cb95Z7BEhOIlvymC35wbuspXo5oOMNNc9TDIWxSNGXFcPco/gBpmyk0DoWPG5Wv9oyfvQ1xaPARAFb+pW32ZLbrrD2xmo3mmkX3WCxyom29MaLLVg02sIVI611ybPWUbUI1UqBUxiuu+NKK9zvUJv4Xx9DiMvYqj9fbYv/9wTLAmgz//t+G3fW1y0lV5hYEZjsPmvZtLxHb7yP/c1Z4BsU3dK2cYk1oAMIomja24u3kQEXlGfJ+rVW9+97LTLxAHiDKaBxKDu8xFAQ61s2LLSGf/7eAiFp7PPox+M8fDIC466bhgyNPPVKm37RzyzV0WDVf73J6v5xK8JMkZXMPtYKZx8Omb4GFxmUhZDsFLqgzo5WS6fjlmyusSaAcO4XHkJZmLQl172H539jI497n83+7F+sZMI+FkXFUYfrcIZ7kx2NFqyYarEpB1vdG3+1qidvcbxQEZJdBAe9vmWrep6+N+2937MWQCueaam2ZT8+21rO/JJNeudVXXYe7XktWf59d4/TDznywQZvrRcitWkwhUGCRx59kRVAcmZd9iurOPpCW/2HL9mSGz9htc/cYVMuvckmfhCdzp+/DgUabYlkyoIwy4hxjhGuPPVz1lmzzhb9/DgAKmEzPvtrG3/ch9xQNe40ngtRpLLGja+h7ymlzput/oW7LLHuVTlXOU4xnfi6u7/vy3848DBcaaYjMfPBBGxCMdb82mM2/rTPWfm8UywQyA1fs6iS3/zet13+mgEbeJLV1hqn36hPAiXjLNWw2jowP4RKKq0Chrni6/+0TZKQAKI3/udAG3HiJRYdM8vSNcvQIiOVJWWth/HGpJPctNhWPPlLsNTxNunCa61gxASrm/83a1z0d2tZ8S+LE6wAs4SgUeomIIvEmmaugmA2yxY6jKVABq/ovXuS/vOBJzdsH2aNcGG5da54wpZf/5TFJhxgxQecZRVHnmMlY2bm7tq9b1kWzQd2cd4D0lv1WBj3DRNEur7K3vjm8RYAKxRUTLTImNlWOGGeFU47xCZc9FOre+rX1oitK8Ti+0NRDxhzPk8+JLk2+L7CCQdZbPoRtvZ3V1n74ifgcdosMnK8+cSixHF5kfLQtQ0oYwIypznTXOSBRp+3LG8Z4PGmwWfBKGSMierY+Ia1rXoRY+F16D8+ZpPffRXa226PRWdP0qpSPN1LbmndqnbvPrcpu79uOcNbu+LqgGR0NvMrvcm10/tWn6Xam6z0+Mts1P7vtNY1r1gnGuQOlH8tuP4mWhuwZ+F2UTEOT0tEebTG2V7GVG/EwXAZmGuN1T91o8M6lad8zgonH0xc3atW/9LdaI4YqXvOu793H7b97S0DPN76egpDfQ7Img1DzQpa3QPfxFb2kI1+x2etfN+T4B3GAl5IZzmg0FvuY48PuYnt+mHbE93r19wzWZjc/pcMwhPEV7xmuTUt/xePpxwjW3rE+fjnTHGmmdZ1b1jd63+11kWPWzDTwT1SSfSsETkJoPKXzrGRh51jpQedAYlqtbWYnzrmo4kH8/hRPvZ+hq8DLG8Z4NnafAhrZPB58ZdFLbFpka3+1SW2AXfXyLg5OFHNQMIYbX5MNH5EZ38QiUhSGtrsNHxFqKACI+Q0K6ic3AVYojxOw8+7R4pgeN2F3hAm0Vc8SRrmtv8CzwNwt2PwbEViyvoxFzklUNRC9K987n9hYthsiQ2vWIANAE6l1p6Ao5rZAABHtmGVVT2IB+gj15kv2WI+eClJa97tfZ/pv0d9f3lLA48LQmQG/dK1QALkW2Pt9dYBM9m+4G9MLvyIQCPHQ3izre98Qu8iPiQ67XAbefh5VnHgGfg7sSAqOVhJ8b6letLTmgh45I6Ru9V7ru8r3fKFClGfwPDTEw/kUCpuWmqb175Ot7AIRMGg+AKlUDhuWZf3jAA/aAmim8BOfHa8zo7DTFcv39LAk58FByB8cZOvUGj+tiyabd3hzbrjU9CldOAbs2b+w7YRP+uyff/LSgihLpiwn0XLx7BORM9uUZEIonc1GZfT15Z39Hyk2zLn3Qeos/jwOvypqDfptPxx9PtWIMKXMdnQXKsA284sw8Az4NnML3JuEXnLIqX4wTZBrVndKqt79DqrefxnaHtxFymDkS0Zi6a3wgLYkLJgBy/6BGxA4ockJKcdX6nATgkr2grQ5MfFT8Jy+d7nL++M92HgeROzqAXpkpS6sAGrhfIvU70YiW6BtePwlSd/nuuOt5ByaguEC2GKPV7qTXRjm4/uGrDxmhwGnm1O/Y78CEjhZyRfbx9w0ZPseORRr/K4ka1N6GsbWGNHmt+NzwwDzy6e7Dw/pWbygOQBjq7svYCj3numZn0aLsMzMMgZGAaeQU7Y8O3dMzAMPN1z8R/xaauE0PFVW/3lTY15mOd5U9PX/8NOe52Tj7slnp25gLnK4ZvESyk0SlcCzjMxgP8zrrf45zgJT/7o+DorPstfgIRHaLPzT1eWti6Lef9j6e+XYeDpb2Z2+DpLySJllGcIJWIAQyx+pbtAqgIQpQEHKBSBkcW9I010RagAIynhNb5Q2IoOPd9KsdUVjJxMCHO7NWJRr/vn7ywYb7A0xtQQykXJfTtahoHHWbQ9twjR8J7S0Q5NqjwA/RErmHukFYzdh+jOhy3ZsC7n6rDtGoVBvPZ7YihPRiMJC/+8HqoWhUqlwRyRQhSSIyY5e1wKTNOCI1do4kE27eKfWfnMIx02yrc66m2nW+VRF9riG883X9Nay6Bncka4/A2DfH+LAo+H8oW6U50NbrEV453FtuWXjwvXd6RkIAEZFrDsmMttzodvcFUsvbneGp5biP2JcO1eS9m3BQ9wZGnPYPOSb7OLo6IvIbqbjWA3I7qFOCMcAVqs6MAziTn/Em4W4yyCk5hGpLDi+YmMzXr/t6wQv5+eBZDGzpa1UlIYz7j457bsujOgWAJVby563jvQz29R4NEyZiwBqi8/8dM28uAzLV6z0lmerWk9i4SBdJBFuCLASwrnrkCRvPK8EsHRTHmqFZfSfwG7oJVOxTstijU/Nv1Ii2I598XwL1Je640LrW3R0xbHLyeMNVykykeIVPmUHnH6VB7EJjfvU3cAYyGc5Gts09OE7qx50UKVU23yu75Av4jH476KfU+0qv3fYW2v3e+yaPTfr23/8hYFnqzL+VNx9IdsFq6ZXjmeJFIzbNWPTicrh0jPDhgRWRlHWPChyZfo2NmO3Ch8JiMXDDBJUJG4WOrdvieLbIr8Q/7SsTbhfV90FvqCwrL8413vHY2bbcPfrrfav/0I4PBZ+7KnrW7J02Cd8URNjLUQ7hvCXQKcxjWv2uIbPmhZzCOKxUu2pwkSrCLY7zbu8Cz95TiYteEM9mbKWxJ4NMkZAKR0///qmjtNavn0w20t/EO2brVzd+j6cTsf9KzwioQX58+e6Qa86Kip+M6MsCC+QREs74GSCmt+9SHzkxA0GwCACHsJTnibzSZ1XvHoaf22VFBWaTPe9y2c1afbht9+wvzNVbaUuDRLJGzaJ26z0YeeTdP4CMELLSdBhW/zAguWgWnoVDQSt+b5j1on8VxyZVWJjd/HMpFiJ50JkHekvCWBRwstF4bmpS8w6ee6edM1uXomSQus3duzCEP4HfGBvLA4pLBwwKd75AkRQJrKwnymOppIb1LgHMnyz8fgPeZ97TmLyMqOQ7q4qVe/dqilcUz3p1lsgErZLYpwLFNR+PCm539rjW88TWxVI96DB9ikUz/jpCg9O+H4D2FwXUS+pB8QGVIGj9VmrVWLTYExIo0ZMGY4HLJOWfEF1cI1+G9LbO/YvNRiAI8uR/BG9BPnnyWcxwcQ70h5SwKP8ESAczDqnrmFUNuRNuKgd3NOxipbR0qSkBymwnLqcjPv5hQW1aX4FT8TGjHZwqOmWxhgUPRFsr2FCIQlLkph1MmfI2PFxVYydlbXWgTDESsmsiFftEwRFrBtw+swxikbc+bXHeCghXEM7NLfXGH1HMMQhEv2E37T/OJfrHnlv22/T/+RMC7Ph2ciyZka/v0n87XVOt+jOMAjwBIhVMrhyPgDcHR/Sk6EXgHCBfTt1WuIvvAuhcGAIXyOUq01Tu/Tc7y5p7b79hYFHuYFX5xgIGWb7/mq1T74HSQYslBIyiouMyWj6IadrMXhScLTj7YJb/+UVcw5jnxFJFXoMbV1y563xV872sphQhVI1108AGxc/4Y1kYRAYS4p3F3jGxY7PUyGFCgVh77XNSWsUbf0OWsibipWWoxTurfyRA1ZxysPWPXzd9j44y+FDGUJp660EgC+5bGfIG4XcNbHSlgpPAlzfFrhuNlWL0zpxiF5CqCiKwl4IBUlUAj6w2DIada86iU2y+AFBNWzk4Cne5fmRT9d8dZAXdfn7nvU8O4ovWCgR4PSxaZIgpBOtLHriMrEJzk8nsSP8BwdkJM0WbVwtnEkSaG4ZcdcZjM+CKOa2/k9qnIfxdcERlRa1aM/JLEk+hM8BMcT3uuHXKgPDa/cb+tu+xLZR8A7YCs53ksUj0iyyvEgqqgdDKNM+Gm/SI5wiZ4GA0Vhgl/8o40DeNwlrpYAxI2P3whfHyQ6YqOLDg3mYtELJKYHCFMGSPTPFe7rrF6Ww1DepRgYspnkmR6bL2Fe7Q28vHngUQcVWchiuFNtgP48rZU4rN3g3Dqlp3BlFwMR/UF5A++ggDqkbhawr+idTrZaZNbxNuKA0wGYGRaF3wiDwkMwkEtv/5w1sKOdWEtoTGT6UTb74utyUQZmzdUrrP5ffyKr1nwrOug0m3j0BU7PEh0311pfe8ha/v2Q+air8ujzAZaRbsRFk/YjSwXJJTEN5BcoS7RDSFllIU35JUsjkWnyXO6hrqtgDVQH7cSQJ1pqXVYwVSrne+eYz/0pMqDG69a6qFL9pgyoATTNmTSbA6czFR8hzR216yC/bQT4qR+Qz9Hk+UECDJAhxWGffEfcr9t/GTTw5OFUuouMUtyyOAVIEZGpb7MYE6hsVFJuZTs7LNlUbR2cT5GoWmhJoN5t5e33qZ878rhL7GuOqghwZa9hguBiLM3EpMkWFqqcZcWjJtMeuw2UnsCrL8hu9xEpofDeZDxuFbOOIfj/k64tjSk/b4VgnwbATqkj4ziVjzvmoi7AUWz5G98/DWlsDQCKCga9y3iAJygmtWKKJVY8Q1RnicWJZojXbegCnjAAqngx5QeUo1i+uCgGvnj8CutXqCxs+r27R65fYI1sG6lTGqgTHk0lCHAougKmhY6QSnfTMitDWlQJg4GCZfAz8GJiljVzAd5TSGiJ+o0WHjvT3VcIUMf2P9UQw0g5t9LxTO6HrtnwvvX32j2S/u7oc12JpjKge2VEK0W5Nvr4y6149jFw+P3TzTic/htXHwk52MB65rm4PhVv86uIIf+IgMzAm6TSCttjSkgT64chzZJFK5Ug08PEw2zSu79gZZzfFZUuhRLHzrOZ0NyNf/qKBZNt8AikKmEXNi991uL4EgfCSEpMW0gYC6CPjYWjdJwmGmcklhjMcb601Kyx+KY1VliE4TFWyKaYb8t++WF8kpPWsfoF54+cAjgkJXXA35ROPsCBQYzUKOGSUSRdWA0m8KZc5EaYJAXWDuTmpGDsDD7zezfsuI9+xG0pETO5bGHqjzTiGbBrgL4bCS07UCTmi7TkAbTOLcteoq/Ew0dHcBfbgfRxbZtXW1EOeIrZ7Ad98WHE+5QtvI50NIse5V4y3rpW87X1/z444GFykyyGlU+wqe+/zka/7V00lMMC/bSheQizSwIY55K1q7smaovbhUVyCR5Vp2P+ciKzGL8AqvdsuNiKZp9skbFz0MDOwnYExsPZfOEvPmQFiMtzP3sPbaGV7VGUrHHiiZdBlsbbqhvOI8yGCYeEplY+Zwu/dRS6lqhNv/RGKyWLhor4F78yitJeEF1Msq3GXRfvMHreSZa87AZrfOkeS4MF0m2NVvP33xAHxRhLiZRA6+uyWyCVxUlz4hUUd4joQUTjeM3SLolJlu0E+qTOzcuseNw8d2tsykEuS0WmcR1kxpOsvMYxWQD0QaVayRUlsUyStzDIuBXv17oeLJMrInvjT/uCVex/mjWt/Ie1vXIfcwdAkdKlc7P61a3f0iOSGovgoVrmPzSonP4DAh7n5A2Aa0cFx+5rcz79F8TLKV3wqcWW6b+jZoXFmzazSwj1YHKiBNXLoqvfC8hm1fnGo+orUoBID4wgz0iETGGrkSN4oBhNKbFQKonWWpfdQjvUL/2IeBhizWddcQcoWPHU3WXq+3/olF8CnAS2oda180EiWSubekjXTaMPfKc1HPUBa37q55YhBZ0faSa5GXLaFif0dnEX8ITLx8GfjCZSc6Wro+a1h63y0HOoB8JIHyef8nH3p6zrKRJotsMDNZETp+GFOyzJooeIhpDepJ2UNR7L66GRMGaK1gUPU4vAkBmB1CkxZf38Jx3w6K4Im2wEZHLj72Cuy8DQoHnFsieamy32tndbdOQ0N+eaz8aFT5sfcwZQa6PO+oiNPvJCrqoWlYyN3PcEM/7KG86wBW/8FfJOb5jwzk0r3R0J2u5sqHJkvaNqqTUtfBTMSXAjz3qMgbttmy8DAp4ssT/k7rAM6ejnXnF3DnDEncNnsKgbCLZveu5Wa4e/SCs9nTAIixgiwP6A/4EPgKTJwlyHBVu6V8CGlyTJGVphTEfbSKSZ8oNOt0K4f6VE0R1xQlNaEF1rn7zJWpc9A0YBgOAxWquWWyna0XzRdI2YeZiWw2pff8zW/vHLRH8uAHNkrOL4j9qsi4iSzGlQRx59Iblt7rCI+gej6ic5ZCCYYELzWIIR0dcQi6TsEn4AueVFSN6+J9u4Iy+gBY/5VNshJjoUncqmmGoV+51i7SddYktvuNDinK8qG1O8ZhVzk4Zh954pcGYKXCDUUeZBQOQDAzY8/QsbfcKH0QJ7TOxEpURhMRv/dRcYDR6JgL/Yfu+waRf+GGys55DK2FiN/7wT7ghyi2pg+vu/36NnzB5jU9HciCf1cfRCtnEtTHSRtQNI80l4lWBzpJnjlFQU9DMI+Q6SfSybUX/zQKha+i8DAh4tZhIJZcI5P0PhBfQDxepgB7nvlv7iIqSMR+Dgw06U9cNP+JRlgQjMxKaF1soilE86iKwOb4PLAxXzrOhvsrXJCvc9y6Z94BoHNJqUniUUmWJFoPpRHBWwmmxWNZyyo8D+1b/6iAWRNMrmvd3GH/NBtwjqXw19WPbTc7FLxd3CSulW/8T11nD4uTZizrGu6tLx89jRmB+a1oDpPClH0ogAJV/Uj9iY6YwJKYTfxAyv/fVHXEqSkYecA5aYy2YfDfnp5t2kN4lh1pj8gR/Z0u+ezPyw18BCKfICBUvH0TvVKQNpyB0HlcK3RrxfiMXq3PCGrWN8M8//nuuCkmvN/ugt1nTyR60Te1RBOfMw9aDcphNOydrq3/436VRWEzMWcXyTTBIZALKzYb0D2vbqpdYJ5lMIdWdtlflZp4y04Jp3mOZkLdgHTbif0OmIjK+UDCyJqMdOxzwZuPnY9GNs7FHneUiNnawOL7n5I9b2+iNWQE5fgYRsK3m0rJOKlbhjI8mk22ZBT+ExAtBdtg9SWpMVzXu3zfnM7x3Ndr3npRmmL1lHiliyUJVP2t9dDsJgzjjnWzDKLdbw+PWWJFtr68Ln3cIIeDwCaCjhnoQ7BuuVjmLxNE0yM/msCQWegEd7KQRWi46cYO11ymMjnoJlxWmqoxbdDLvPD6CoRDGQIp9IaoYnIhkAu7flydpk3owAACAASURBVJut8elbLIQBUweCBAAgJYwcc9LHrAg+SUWJxCNok5MbwHxk9OpE4ioAeFQKyVQvzW8CCWjUqf8Ng7vM2snkHiR502ZUA0qPMvWcq+m3w8vY2Y5wz/V8aW+qsRW/+4K1v3AnUi2iuPoHgC6G2U3xW3szphUOQUmnNCtscLECkH2N1fMz5DpjyUbRYbkZ6cYxGquKnhxoGRDmyZBtvPzw8y1IIJLcG6WbqH7hj9bx8r2IhYiX2mqUfIc8AIIEwKu0vXq3NYH6g3Q6AE8iRjQDcEy95Cc5wIEOYzFecfsV1vzG4+ZDApKKvRg1/+wLf8Tu8PibSed+y5oXPWXZ2mUsYJGl4a2SeOsFpYKlaHF8crfsUq6pmwGLV3uMpLoIPLtDPLIL/+aeUa+DOG6lcNZKNFeTHcNb6OjofZhwpCbdwKy63QhJ1SFyGUhGurrJkmhrm156yNrWvG77f0G8DOMF+Pwiu8yRD36kffWrVj7tUNeWGPt9rrqXozBbrGz8bJc4e9H151oHiSsjxJvXPPhta1v5LxtzIsA48wh0RxXUCaaAt+qUbgnDZu2zv7IsfGUIlw/ljXfnakGCO0i5InVFWFIbPFeQgXYFI9K6tzquG+4lv07dV3bs03aBx+lRMMCVI457LWsqia4FeHzQSWkxPcG5bweEBhl+uMQiYe8eJRZIkRZ/5LEftcLyyQzKYx5XknSo+fk/QQ5GWLZAWbzI7P7XG2wtO3oKpx7rrigKvJHHf9g23fkZ+KJypwWOw/CFIDEqIjVByJpbcUEJRcy2TAJKUJ3nAwohHw05YNe0Zpn0NEq2js2rnPFST8Ygi0EyzENb6W+njT79yzbulE9ZG+Rt2Q9PBRvJFICm2Dj+GwDNlwQYOtFAsklJieiYNj+LtfuESxzp4ywbspGO48+7O4wqoRBpsWPJU0B0gQVxw+hc+qStWvx38yPNCsNJ4kyi30kh2WXjzWwUJDqAUErhngDgk0DBmOW/rF8Ylv7v8tLNAfbXFDoAoegISYRURJhS7Q1O8RcE5efJxtYezw/Qu0eDYrHAJKX7eaKi6uogjVkT+WXC5AmWi4KbFrBUmBSydU//2hJi6PinUjGP5wplV2Ip0Fl0wvTlSxT+yIco6059yV0U1kow8UlISH6gUfQ4WR3dnQcgsJzOgO/ctMS1oukPk9vPsDinmrGSuzMefCjnyq0Ut87Q5CMYM8AxYqqVAxhTSTSZL7VIZqnN8E8Ss8Em8TX/tKU3X2LtTRsANA/IkuhrasjCMf/aM6wOYSAINvaWmo0G1giIB2mvdcnU4zhyZRtWw4BTJZKmyI/n/dcTNLzZ8UwR3oz3/DXft13xvl3MA51B6igDy+DBRg+0jAmARxkeguyugRcAh50hjj4m7W+upJpqccjWWVrdanr95BPDDS/StvoVC+d4ligKuwiMaUqkCBISZ8ENQBRmkjkhNGI8qoINKHEF1NQBdkijiOvAjyWa05FEkI4kRfmwnmd8Hu3PtKec5XrscZfwFGQKzDGCZEhtFZOtc+1rkJ8XHbbV8u/zid+SV6cDXqXM5fHzwNpM2uf15AiUgo5RggXIgQOaaSXb6QIOgSmeCA+HiiFOsialulVOnWBBz4N980sOMAD0+hvqZbur7w0J3AFazA8vIN7C6VraBzU+nObY9YiE8BldJQRbHSTov6v2/C/glwxqd5jocoBHixQC04Xgl5KkhJMJpFXAQ1HPAmCQCFbizuXPABSEl9BZkSQx2uIZjPSwwioR1PaGZrq9ehMHz4EhgjErOOgUK+YcKgGhqw+sNP2s/3Gfq/71R8T/r7jPeon2SSmbIG1tDU7nG++7GgiqdTop8TwSIFSdH9cPEkGTSPM+V4ewYUiSGiqBfHtdle9lH7YLPKK7UuKlSUcWyO2UEHQ3DFpPgl7FV3j4aNsj1+Jn0VPIHTNJfSybK6FSbDWxClSkaHJ78A+qU6g4QRr8niUjkoCOiBUA8yyDkxBD68kSSglb15mBx+oEKLzkjsqCKmAzOxceDMsRGHQaGuVEW7PVc3hZhsPO5v0/FGS5RhwmcS/ehXLy7awF06y6+ytotfd1jKmYjiRidMd6VBEuo+hihLaw01znhYeefaZR9El9MUl+K/a6c6/6MgDgAfWjSU2QdTzigAeKD4Mnc35D1augafgHhxe2PRlOBARbpLBU60SWYoxy2nmRYkTeyukk5FoHcMJL9ChiSyQxqQhriN5nOurBgqjaWeAEJ8IkkX4iaIxVCqcein1rrlN6pds2AdjCkEEw1DJaAjYdUGRs1JyT3P0RsOfaB7sVbMiR2BnRvNZvQEpb6pJHtgN4krI23/9dOtADquiLM8iCRUJgFwHw3o5J3KQM4mW7wMMMWQaflrY1L1sx0oGYVZbBCg84zWpf/L0Tq4NIR15GzW20LFTO5PvQVjcsfcJGH342qIioAsT+clxBW0nMKFE+X5yNCINgBHuPipatHSVYomoNjKOYRCzZ6FWyzkjqboGhPtlG/N+r7vCORd8/xTJSpKHrSCBJecsuAueRX2lW0XEjta3iYLPvYFVeB9O8FJvVWtRFtdhaOINKihR4MeUllLfAtspbDXA0F9sHHiZb6r/m+Y/ZmCMucJOvBysPOctqHt4f+9Aizv9E/hSacEuk9+7iAAbLcZrF9qH9Fc1vfe0Ba3/PN6wg5+8y5qjziWS8y9rQZfhjiP8ARCKeQrd0jo3a5wS3owUuda8+4g5i9ccKbMplt9qot53FbzTtekU/hRkgDwXwNdHpx1oLWlbl7BOJ2fivu9kE9dYGtkpwFkUSt4qMThWmreq7v+o6LK2v8hAH2TCG6OwjRkpjl05FrQyX3jMwAOABz6B7aVzwiDXXrbeSigmuhjBi5cTzr7VlhKoog7ifxItbTjBLjoO1QltnfPyP2L2a8ai7ArX5Gtvw4DU287wfuLrkazP7ij9AQr6Hk9WLMJ2FNnrfU23csR90wCas0YkSr/bhH6DrwC+FRY1hatB1/QmbJInBigMkSXyR26pXAtRLMCFgcZYaPtHgDrbVAbcumzmeeuLV5EUoni5I1KXq6BYJciMBS6Ihci3wMlz6zMCAgAe8jf6/itPirrWSD1zrqpAzmMhE6rLf2KrbP+PMBYod0mJIJagDVnVYRmj0bJv+4Z/bSDCIihzGFn337QDCz6xw3IEAyIXuehR1+6zzvs1iiSj2Lp1IMYs52SVZt5r8fvAXMNwOU1FXO+S0FbeGJCQqhb+QEl/78HvxYWgMY3iURlw2JUUU+OgfeksY8Z5g4rXV94pAZk8UAbGKxx54G2NP9WV74x8Q8IgsKIC+5qlbsX6fCSAcT70eGh9z5HlWCF9S9TjW75XPE8rRBJ8RcSfMFM850SqxRkc5UDZPWtoJG8kS4huKBG3NbR+HMV1mY079LCTM4yl6Ak4SU8VmYpyq7v0G553iDahDSFh4P9rm6oe/6w4ak0XYBxZxrhuQxDAMrHxXhEcyOY2rJt8x24jzeh/SBAgdQwDFrEKHxddpLr3jG4der5lLx6xY9b/vtRU3vg+JqmSLyfXyFbMEuJam8Yibg9NV3nmqJ3TKDJDBFiMlm3Ia990xtdimVvz0fYhOeM+x0DrlLkncUXjkTLI5nGgFSGDKbZyGN4kDZDreMLnuNdwagHFIWZdWWI2q266Bvq307NFe8DlvUshJcop1z4Qq8IOa6HyYks1op5lXuZDs9kLfRD32QZVRTL5pD2F0z/eAMI+MbA6AYD59kC+doDfpohttzEGndo3HwSADDOWAr7sJYAWpZcPff8lRzV8hUlKun56CzIeGOgw2yTZzJtaTN0JehC94EsDQXMrtIaTYbBhWYYxeJTfZva4N6S+aQzqIn1NWkRtgTBWXUJuxhMAwSSS82EHvJa78KivicJI0UuziH51lcTwS5Psz1MqAgMcN0o1cZpsSLMK1tvKGs63+0PMIcrvMymYcSJBaYRevojnS1MghqmnhU1bz7J3WuvwJ52fj24pmVTabIH9eEZCohu7S+1v39aH4SZ6Rnn2NDQDGFFOuneAYcpy7/KX4MxMaE8HtI4aDWAG2tnYs9OtuvtwKj3y/zSPsWF4FKsI1QTCu9PgDXig9uJvKoPskwTVETFDIjz3oH7fjboE1nCCzGH64AXxppCpLcSKLjJZxwkUyOB/JqTuC6Osxg30wyBYDHUqgsiUg9+yuNxLhSsg15Nf5BOHrIxOKs4gzDwliqoI4OfvRYcn/e9y7L7bJ7/xCz2qsdMZhVvWPu2za+/63C3DyNzjHu75YN//jHn4fNPAgq6DsEw3G2QuAkKIvAzPbDG+igWbF0CrEQnwPqDiANVi0UraevhLNHh77dpvXeZ8ar8imyHbvwlXBOTqsBG4bRfNOtcpjLrSiaYdhP8MqD0mO4+rRuuIftumxn7pzrvzZIFrr5b2r4ZsfDDXz4htwKpvOPOFOO/8RssMvJKaqA8Ul0aVg66FYdgB4NAzHmXjjkQTD4MTH9F90f9/J7//uXfuLpC2PLGzZJ0EDgI5HYhrexJ2ah8LQjx7LHR7SY4w628pHdEVnBqd4/IvHn/xxxti7BMFAhYQnVRz4Llv+26uI8Pwx3oOP2JI7PolgMsbGnny5O7tT/SgFe6cgeYt/9XFrfu7XkCw2JdAZAmN5wkXvuofCtx0EnqHQ9cH1wZFMMKa0xs7bUBiTxRLmEFWQH40fg2c74SwlRImWvo3zqSbsizE3YE2cV96AF18H7qUhwnICCAASEBKJtE2+5GabcPT7uzrTyNlYjcufd3xOBedbFeMCIldaOeIvkDsGDuhNj95gnXEESDwGx8i3ifZJmGFVuLk2PfUr/IlGwCbhPy0AEufzn0O2uuap9wekB8csSorQYCFrovswPG4i+NL7/l39DfFWiyLbnGNW8+pHACaN85cPvVW4fJIFyMAlD72ml//iAusmnfsjG//2T+JS2o1HZFkfe9yFtvyO/7bW52+xLGaVLAbU8iM/7ABHzUgZueL3Xyb1yU/wFUKTDf3ZeP8PCBW6k+QIxzoSN+nsr9tigg0tAmD4mizFyX3yR9JciTmuf/keXHdz88V3J2W6QfBlCJZBY578QsjiJReHDCaHrMJHUfEHMV3oHE/pebRAaZzGpLNJwSgGYZqd5PEmJ8NrX8slZK9v3mdvbvmG1V4RkDgBO+DNEhIdgF/JoBLwE2YcxH942jnfxfdnioXgTcJonVVev448f/Ark069wquqx6uUjTr5d86lv7RFcjR/40FLk4+nEud3FYFZzSsPWu1D3yP2rBy9DCQcIE3VrreVt33Kyq5+AbIXsVL8mWPoSzpXPCV4cU5hrgI3DmJO8DCID1Es4/Wz9+uggUeLpQRCPhYlzXsBNqhRB51lxTMOt1DFJE8cB8tIR6F0skl2qHLfrL/9SiZzee9IyN59GdA3kZw0ykXpS4jVdQAsvkArmGxvt9g+J1vFYe+zIqIv5NWnMzlrn7sVw+4DbndnwIQjUEj2LVMv+gnwPxa7WYbkSr+zVtLOytA66oSP4cTuBQ/K4WzKef9nC77xd5ccqWjyPMfgCqc24NOdRabORqFH+FgLMGPzphExsa8jj1n6IiArnHWktS1+DIRM3kDFTnEt70NZiL2uBUPt3lIGBTzermeCmmvJV3OMTQMNjyAgTpPStzgdBwpDaawVmlI35RBr2jgfISyvz+n7RM/vPbGJx+A6DCM+BY1nAP+dINGoinIIwR80PHc7oSebbMx537PJp34mxw579ZXAt1Qeepatxi5X9YcvWwAX0M0v3k+0xT64klYQt+R5pBeTVVRpVxbddIk1v/B71BF+hwUaX7rP5nzpCfLuzHMVFnIQWxG+1MKoIYyu6qmQRSEHtcUAsiLi0yMjCQbEJTYAr9O3yBvSkXSAJ4WbrXyxA8yRSljHW0tK7YVN+9YwdL5vObqt9M0BjXQVRBOmyEZVdsInbCoGUmdH4v78Uutdpee7ll47K6rsE8yyaHu+OCzG7s7i7WeYNdLyn2F3qz2gBFcaJJ0I5IYwWUk/wbIJNo2D6QsJXQ6VjOwCksU8HsSVdSqAo5JvX0Ctz3qfSqxUEoe2ekjL2psvsk5Si4w980s2/cwvc4+3LdY88ANr+cfvLVKOIz2kTgaWZHMNsWc/sJKP/cYxyXLHLT/wHVb3/N2uXmcro5FJx11EK90Fwmkd6Hg6ARDZ79qI01IGr3a8BqSFV1FQoLJphCd4JqHCyinOGxGFEbxaz5lytw+5lwEBj1OCsaiKWRpx4hU280PXu4lT9KK0N0n0EQ1kr2rAdhXHbcOPVVt6oACpPqZdSK4bPO2ihLxIculZJLEodUi2aKwVHfB2KyY1bAgsJUNnAn6hFX/kZjJq+WVsRUxOYygtwhc53Melc+oZV9EGNjGY9Q1P/woS9TciIhJWQVDguMPO7Wpy8plfsZaX7yPma61F0u0c7jrfkR0pElTSrVVsf00JwOQgELdVFrp52VNEbxLXRRSJSjG8UfVzd8JbcXIwNjog3drwPmwilVt882qAZCGhPCux8lfB99U7lxWRW2fAxdqfxYNRc5om3NolOpgw19UbgewrT2CG0GDl3tntQobrxcBfBgQ8UpRZW6sVzDzBppIhS0VCJHjBalncNXdeaUlcI7QrFcYrHkC+xanOpLUee4lF5x4HOsfoiWnD7SqF2EB+kmTyLD/h4zaeI6mLAC5vCV317iVrnyPt2Yu2+q6vEt/0GKI04iwn9JbMPQFF3FiX3EBYIwKTLsy06BeXWiNa7yChz37S2a569UELfDpsow85k95yH4BQTgZ0pZLzEyzYWbsGrIfklXPIV+BgPYvcja9YP8iIEhq04Y6aB54YjvY+dD/tYJUicu9okdtqV2P0vRB9lwQ8/IUUDQJpCiEoBIJllsh2wsy3ufH7JYoxWj9hPW0k0Rx18BluvCFIaBTy2N7ZxEaAPNNnkbihWrTO2y2i6Wno90TCYUMSvXnCAQ5HNi/50bstveFVFzYbwK3CD4BkyfEi180AImn9y0RJEjeVJBhOIrG00Kw0WCRrEy+63uaQ5r64B+BoWvNF7ZTil7zPlfdZ0X7vQqprt+r7v2Gvf/NIW3P3191tDkHwaf3fb7Km528nvLcCbEFoDfFdISIzNuJgJuVbHrtUKH1uThJTMF0C/i2/PIX4HkFT8s1771o8bFIJMGq+aIyZZBqm+sncs/g2zTiCc8vf7jZOiHNH/YQOie8TYHXidx2MTbDykz9vGfIJynkupdAfhQxDllVEwoWJZ33kl3bA/75KSPLnXbSoB8j5lofW+8CAhxitwtmk6yCHS36xEqjeV//20xwGj7EPktGzaCK0IFrE5udvtde+ebQtu/4cZ03WTk4guo9615Wkhb20q776lS/a4l9/wuZ/+xSyOJyOreePrkq1JzF3xmU3mZ84Ku3EgjCRlOS60WTnJRVELaQrptrtVLUPSSWSUkkc29aTcoV6VJeSagdHTOQLuBOSqWwR+RJGfPeDxbIc6NGzuBNjyMTeVWhX2KP6uVtz/YdEAyiTLrgO/9wZFm8kJBm7VrKlDhNFk8XmvN1mXPmAzfrA92yfzz2EWwsRoWPn2f5Xv2RTT/ssffFmVdKdolKEVUcfc7Ej1Q5TdzU8tD4MiGyJfyjf/+3eAjBQLdCmF/5gSWh7GMY1N/beI3NWeOK9IRjWDB8ExpK9Jwt/FCFEZvxpV+YmHlsOqfGXgcF86Gj8EZyfwBQrXkOXkvqNTSBmHYGcUCvy/J10hW2663PO5ydRX02GiDqQyEjXr8JJBwBl0tloITxcIjKaBqha1r1Olq6DXf+U/0cqhU5i3rPJLJEVq4kEPdb9pnRsYcJ8k1VvOOVmvh459/vQ3+SLQocyuJbEF79mG+F9lFoOXEoM+lw74EtPW9Uzt1gakuaD1yuafbxVHni6ZwejgkAxGw29WISNUIQQ4Qr9VK8Vx5/Ea7Idfq+D5JYBxuNLtzIk5s1jwrz7h8jr9oFHZIZYp6LJpEihaE8LXbUuehJYEHBsq3A3E6MYqnxJsYMrDjyT4H4YRy6KZ9n4yPdwHUWRiKNZfvH9pK7bdN+3cXJ/Nz4/xI1TKg472zYhcuOs7PIHd5IqJArwqEQJ31EkKLIvNNUblvqqKIwEyR5VBFL6k7TTzvUAUN+JBJQvyrLlJ4NYGolIftXqi4IGA8XjALCjXH/1fDubJt6wiXqKbMOdn7UwaoNR8HUaT0E5QsIZX8lX2eu9af3rtgK+LFu/moiOkZym/RI+10hjRJt2om3uqF0BeV9PfHoDdjPyG+EnntWm2+ru7FX1HvkyIOCRQ7qL36aLggVpXJP1SASQoMEVphe1fykSk4oWIo6eI4XrRkDShZt+/cKys3hJJrNp0XNWCQCpFIExiiE7rSueddjJRYIi+aiElPcPxVxqM4pI0a9cXVpQeTeqCFAd76ND7NkCPk4a6SQ+S/eoLyoVB5HfeP5fkSzrADyuEqY89YLvofebwH1sJJ6rUZKHJFgSrXoGrfWan7zH2s76Bv7YFwPoCAU9iupuq15tNc//lhR0N/ClAdcVGPy6FbacXD7K76jEDuKPFGcGjUbgg6+EX5Mfs45FUsn3z30ZIi/bBR7xFeJT8smMNIg0wKN4qcFKApoMTVK4RwyU39nCtpwcN1m03bz65S7g0ZyFUKSllj7pAvs6ADoVLZCyj4UgBQncVwM9mF4fxs4QC+8V1Ar0PYFCUTl3lFghjsSVhgTlndHGHX8JwYOHWBtSniJCSmYdYYUjp9AIAIenZAMuFnXP3kbuKjwgAS4fkl0Gvm/jXZ+1xr//wqKzjiM9L7wTgJBEVG9TVOm6f5sfHZNLYiDgcpgEfo3285nQch3sehOYe8DedWnIfdgu8Mi6m1HcFeHGKloo+Z9Id6O8y4MrTAiLl0qi1csVJZcUuUmTSavn7lI7QtmpuqX5W9270on4SZerPjjeRPfxDzwCHzHJWjBXB/ICE64VWRjQcpcMwQNQ6V8UDerOi+DZDBKXcvPlEzSprjJMG/rrVQCcevLnLEcDrayqhLq6lgUIfl8Ua3sUYFllnc8utgan7NQIYKTZeIrcSCMFgrJzgKOaGe02/ZL1/O4peTD1OC+vTQe8QhJsrP7W2cOJ2+qjmDlQaxyRVgVdr+N5IqSXE13WlYHyclpiiekdhNCoOIcD+IxI5RRE326Acj/y4joHWehZ5AMtIPMBIe018A7UlxfDRxxytvlwqEq2k1eY5Jup2Gh8bQgXItJVQKFS+09sUIoIBfiUUi7NfQncZfMljkph2QPfg8d/g0wgreRGbABoXrLFpOJddu3pmL7XkG4WXiRXnyZZcyDHMR8MboiQbBmHQwBtGGc5SXy8oHca7EbL92jXvaO4d70HRACQFMreuDu+KYGkqBAmAY2PPEo+t1HUj57bGwq73a4J86DZbUNiGUHia6Fq1VE86ySrfeImI+ka36WM76097q9eLVg7JEHFY72pa5+3Y1j8wxY1CDh9HBTSs8RJz6/4dZKUORfPVBNJqUm7olIx9wQr+NbzLvmA9FDRaQdbEVKawFTfmxhD7aM/RoXAglIEdMKqcRJIGrmbVWT2aHz2dmu495skA58GUDOhzZvgbdrcc84R3ZEdd7umwhUPiAAjd8G76jYLv3pgm78z98CeepPrDApI2QgTsB4BPmcRiHSCTrSSUwOVxoaEoTFcVZQwKwzJztv/+nZ5+8DDE34yBDQvxcHp5E/wzUNuIzikYy07Ok3Y7ra8CDWp0pQmIXtZrOBKStm2+BnrQG1fgBSlia087L1W/dfrYJwXY/QkFS1MYganrCTq2pGHvKerz231Vda85iV4miLHf6TBMJ01610ySd0krWwMJVwM0bh38bv8O8tv+hAcejOiGcADAKhvfmx2bYQl50sQUlkwcYY1LJ+PRng+kE0OZSVbkP6HCFI9N1SLNoPH1LNK9FM+1VJ7CFDYBbABBD6i4AyXTiI3I0AxdjqBl/u47B8xvitXtfiwgZYBAY92W/viJ7HfrMNtAQUbJQLPM+G0r9jamz7gwkfy6Wr7NqxYb6UzKd7vVAvifNXw7C2EAq+w6id/Rcq4z7vbhd6nfvTXLtNpgjOhHDIbMZ0QlC9ZBensvGX2WfUTP7UMmCbvF61zrzqQrmz2Ua4eZfFacu/XyIKBOUR6Hyaso3qt1b9yj9X+4zbyBLZhIoFXgcS4wrsSYLcQnpwvamvcabQ770xrAUM2Pf9rS0cgO4KZnOSTv3dovNMxyIvIjkw08o4UCCkJuOxk0fKJYNCZ7tjJAvRQUZSYOixFjPrAaEX/oxwQ8EgykUV6899/aVPf+026RmHixx17Abt2vm1+4BpEVBRaSDl5/kM7wIeLQ7y9wxk9Z3zyLotgT6pCjb/+T1+06nu/Y2VzjrcyRG0t2Ai5M3z9WcgjRxtCKqNgNWVvV1GdNa//zWrw0nNHLHItzT3KwZeQQi9XlEAzueY1W3LfNfBRE12WiwzYSTmhHalS7FMOczh6DpYZdf43bNQh5yNBIv1AWVxfMIkYf2WHv8caXsUPKN4IVR6sWiLfq8G958mfAEDz7OF51eFdcWE9kNoMvJ4bg3g3BA4lHw+NmoRbxz5WCNlR7kUluwqXkrk1l6amZ0/cXnAtePPb87eBfh4Q8EjEDuLju/mJX1rFUR+AAZ3tDJ9CcDPP+4472W4TJ8+lSWXiB0U6jazS1VdMtzHvOt8mvPNzXWdTjCZ5QfVTv7QEibkX/exCm3HpL8iEcaLrbxjvvHDu8I38ADSFVYQ5r/vDVZAqVldolZEr8VOS6IyODYvytwphWQE6pKaXyA2I9KaULT4A1lmo3V0O7L1PaLpD4w6yGRyW1rNIalORgSKNGUVYMUWcmucF6X7apS8esIg80gM00fKKzKJ5Fv8kX6ggibUC8IHyhIzgPCbeJAJvm/hXBwAACBJJREFUFgWbRKUk7bd4Yxdwqg1vk2us3XPS76P9/DAg4FH1WQ469ePLs+rmS23uVSTtdpGcsp0HbOJJl5K+/lxrJjxYrhTKCRjB2iyHqzCces/urcAe1rHyBcwKOHm3rLOVPz7TGo78oFUcfh4Tgd2JVG/ZFGc3kN62ZcVLVkvKtuYlTwJ8aH+F2YSi3ZghOZCpDjCiQmLlmSekMv7ES6x4zjEA1RKrv/8bdJyF2IpILPeIJFnHOjHaSmzvQN/TgZ2rA01vJ+ExKU7K6WjchFNOoyMB/czfm79M/3RasTt2Cp7Q8WLwejK+BkaOIX/nFJcAPEJWsgKwSYzv4k36ciY5QryN/nibouerd7N3ZRsP9vvTwGLVgVPxLllsUykmu3DuSTb98ts4kW60q1iinpBf3wF5V722JQYux7Wi+bFrYYoVAAjFBZP42FlJ2bRQqumE3yD8RYZJTClruRaOhRVAKerBQ+TCPMp84bPKd1xpI0m0UIDnnvzVXUgy5ExFbb/2tYPJxbMMoOs2j7gf3Qt3cG9wzFy0yfhZE0btTvvDlUMYTn46cqnIgt3knpYnJ93Pb+uTFkQdQrGIAx0d43mAXYAMoEtwEI+iTvrAtn6OQZKOKqQNxzELyiQSRtKJ6RwMp3nfsi2NTxXkl17fPWziftgtLwPCPB611aKRrISFb1nyuC36DucxnPV1G3Xoe5BGtl6NBpZEf9Mw/2Hb+NA11r7in7kMWx7qdKgC0V1+LKo7S7KlVIswhWel9hhjKmFmvMlSjSwETKGVjLPxp3/eJUHwJo6fRNYoSVw34k11TvnYn4JLU602E6tfBIbAqvA0flwp3HVXi/fitejV2+Pytj8C3O5II/UTfstFfUrSkW9z5RR3AEkEKUfnUcQIOxYJEm/igf22q87/6vWou1/dn/J37Pr3ra/6ttqFNgQBoHTDCluDpFX1t0NMYnts2hFkUGcCmCSdE94OGVAK2pYlz1jnuldhVchQTrpb0RwPGPs0AhYQlhlIkYkjAwltXbfQGSI7SAfXDoZRWrgOMp9KmktyKL0/QxJOMFn/BQzTz87u+Uzeou1UCKySDKoOoBHdHckRXyIg4T0DiVRuoKBUBkg6Uc62ihKKreOdYpWTSfeL9NMjeDDfjjaAw6xuJ2iORIgGA075mnbf+6CBR4hSwXGgEMgB+uZ1r1gVPIzLHQxzmhX3j7OTlG9yvVR2Lhfd4Ha6h2Y1P2+qgClCqPpX3XQBflqIp5AcuUh4rp4snkgg2NBZpGnXY0J3vEWRQ9WNjQZ9KMo1SJtn84OBlaRDgnORHCUucBhFkg4pUiIA0EDFYa+PQGYXChnagKPZHDTweEuQHyELg/iLrxbbRiABJyJlFBfcISXdM+E99qaXMVeNWtKqcGamDwWMTuvbGobxerl9UBVIezudOrndwyYAiPQmMisIK6IGCHEOlzSuJURtxHRYHEZauYJECdkJ9jDGqpfebHjv+dnS9f7LwO7q//nd/8sOAs9WOgq/ISZYjmJvdqdvpfYtLsldIiNndRR3atFbpi1u67qgPklKE6CI7HiUx+OfJOno6EktuKQ2nW0RKptpYQEGzGsB/EkhDmw6yD7CoSH9FREaN3Y1BJPsxYGob/r7zys7D3iYG2+Ktr/Td8Y0qhXxIF7ZTptixp0WttOzVUkCgvS5k+1KsedwGmEM/+UC9CZRVPYFMLVhzuUKAkiDKV5vBDh6Si/ejAymjr3p3p0KPLt/4HmgyWE7fZUYL9KJg7pLZCCMg2OZHLfCZbMtDAaJcdSlR3ZgZvECDGK3yoNhzzE4SizG1cHD1u7oefdb7/NeCzxSFsKUYAyFN0EdID4FDh4VcxkO5OM9VT0MbCGZt3TSTRRx2MWmKzZmgMWT/IeBpr/pGhLA40hQVw895jWPU3TZ6WrQmTgtLMo1OVhIVR8gW0UEL8ECAgVDhAG7NG3SmyAOK0arb3GIyXE9+uU/m6T0Hfuu+L6HgccDEYGLx2jKjQC/XdlyZPwTBwqmkKN5sGyi51uC3qSA5AEF5PXT4bCKdvDOlNhyenoD5TC4bDlDb+7KHgIelhUyI8swYaVgFmW7QAOLr48fm1cE141o5Sz4Ep2fPgefYA+biMEdqN5E07J13LL1q29uGt+aT+8S4NHyyDVVmlm57cr11FmGIT3CLC6GS+LwCKQaZZSQFhZJpxAeJVyB+r5MiTF7L7KqkX3Iidj85NrYKpv71lzIPTHqnQc8WlVZh5F0koTn+rCMyzUjQIixv6gSlwFSolTOBkjmYs/xUslGSUPiRxIaCDbpApYc4OyJyRpus/cM9AM8iLfcJ07EKzmehC/uF/QmGWKfnIES3kSq+mwABhbvtGDZNJcCJTpmqvM3UQKDMCExIQx/W2tMDvVigD2+J9fc8NteMQN91lMgo5IHm76GPzl6YbtCVR/GbhOqmErqFHgTDm5TDLjHm6A3cfYKr6a+rx75UQvS9eqbsmrk2+179/D3oTwD3cAj7IG+JOVrhUcRE4upgcxXOmUmNBItLKr6iHxg5ZAkQHGqeqzklDx+GshAPfKTfyoPpIOpYSCtDN+zO2agC3jkXBUoGWuxifvjVS+npH2dpBOTOCyv+n5U9QjW0DIUaeKQKdjcd0e/h9sYAjPQ5UkYJ8grBaOr0BWVYVwwBFZniHehC3h68iLQLbotGShPVob4KIa7t0dmoAt4vNYlS3k4Zxjz7JH12Ksa7eJ5vF4PY5q9avX2cGeHuds9vAB7c/P/HyVAB47QcdUjAAAAAElFTkSuQmCC"/>
          <p:cNvSpPr>
            <a:spLocks noChangeAspect="1" noChangeArrowheads="1"/>
          </p:cNvSpPr>
          <p:nvPr/>
        </p:nvSpPr>
        <p:spPr bwMode="auto">
          <a:xfrm>
            <a:off x="155575" y="-342900"/>
            <a:ext cx="857250" cy="72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4" descr="data:image/png;base64,iVBORw0KGgoAAAANSUhEUgAAAI8AAAB7CAYAAABNYNOcAAAgAElEQVR4Ae2dB4BdVbX31+137vRMMum9Q6jSe3uKiIAIIoiggGLB9kA/21PR9xQboigoIgoCiorSQSnSFZGakN7bZDK9z+3f77/PvdOSSWZCykRmJ3PLuefsuvbqa21flmLDZXgGdmAG/DvwzPAjwzPgZmAYeIYBYYdnYBh4dnjqhh/cacDjMU6ZQc2o9wyvw1zXoOZtqNzs2xkMc8Yy5uefSjzeYe1rXrLWdfOto3a9pZs3mSU6zfw+s1iJFYycboUT97fCqQdbrLjCPZPl+WzWxy3cM1z2mhnYKcAjxNFWt8Y2P/Fza3j1QUtsXmHZZBxgyJqDB58HWNkMYMbN/kDIAmUTrWju8TbqqAusfJ+TLLDXTNlwR/Mz8CaAJ+uojc98tvEfv7P1d15liZaNFokUmC9YYAbA5KmRL3dnVsCUBZCkHUh3WCLebr5A2GJzTrQJp11lFfuc7PqVyWaoVf8ow9gov1ZD7n2HgUfrr3WtXfyMrfj+O83vZ8GjhYPiXwAl82eTwFGzpQIRKz/ygzb5vd+yWGkl4Cb+qQuEhtzEDXeI1RkszyN8AwJxkNNav84WXgO2aNgI4ES9xc6jmwHNbu5mQWEmbYm2JgtXzrBJH7jWKg94l6vBtec+DfNDA5rS3XjTDgBPmu4FLJVqt/k/PMvSi54wf1F5F4l6M30XeKQgZRkYo8ozvmpTz/yyY8NFxvw5vunN1D/87M6dgUEDj5oXQVl486XW9swtFi4e6b4PCuFscwyQsnTCOtqbrezI823mh35u4WjxNp8Y/nHPzMCAgMcTpUWp/I6JXXHXF636oe86wEHCFu2j9zuPrHh1miVb6iw26zib+Yk7LFY+Hn4KrOcw0M5ra89Me75VtqHbdQgXjhfQXOZ/05QObpx5K6Wvq5LBPd+j5QF9HCDweGOUwL36ge/axj992UJFxYBLaECN7NhNEvN9lmxttNCYOTbjk7+30gn7eh3ZtXOyY93dgae0KcGzW31y527HrTbxpi9uE3jcAHKj0Nuah35om/7wBQvGyj2l35tuftsVOAzELWlIWLZ4jM24/HYbOffYLv5qb4ehLLzcphfvs3TrZtjIMCPViNIg2KyNPOBUK6gA22619AatZGebddSstkTtaku2NVgmlbAAAkywZIwVjJqCYnZqHwVsXs2ierYOvFttts/FbQOP9C05RnXlvdfYxnu/atFoEe3tSozTp4f6ChrOdsJIB6M28eIbbdwR523lpr3vUjqVtFe/NM/iG5eaPxzMbYoMqouMzfni/TbywNN7DcqxDyy2ljuJErb+tb9aw0t/tpbVL1umca1lETYc6dKu8yctG4gCRCUWGj3TymcdbRWHvt9Kph7o6twZqpBgr97lvggeRR8EOCk+rbzjKqt99EcWjZXCcmiQ3h3utl38opYCGZ9lAFp/stNW3fxBi1ctsSnv+dpO5LJ28SD6qT6TSgE0BRYoLrIAG8MrWXRmLWyYLTGCSJxk3apnbrXNj/7M2tctsFAWLBOOmT8YtEwoAtZixSSdhnQtYmmwUHrNv23T8met+vGfW8l+77Rxp19pZVMOcc3lcdCOYPGtAo8DHJams7XelvzmU9bx4u8sjDiu1fJUd7lx7oY3h8jhfcSU+4NhC4P1Nt1ztbWtfskmvfdqK5nk7SRvJgC1QTKZu2EI/TaRSbVZKtGewyXebdLGa44zyUTXc3neqHXzSlv52yutdf69FgoVWLQgYsnOFMx2ygFQoHSmhQtLwdARSzVWWQoyZpm4pZBeQ5EImn+ftf37j7Z4wV9t1GlftMlnfB6lCy0iiHgUZnAgtFXgkV63ftk/bNVtn7bU2n8jVVUwIO0E6YR3H9bJz16+TbXu8/stRH9aFzxoi5Y/b2UHn21jTvm4lUw+kAkY3ODz9e+x9wwLj3K0J47RGFF0ARTtXd0Sxqlb9KSt/sWHLN68xiKoR1KJOGsSsorjLreOxjXWufQZm/PJO6wQJatmYfUD37cNd3/Npn/8dosDRI0v/tmSNYvMQAIRsFH1H/+fdax5wWZe9huLFBS7VR3s7HX1Ow8S6USHrbjv27b42ndaumqBBUpGOpAR4AylEoiNsEA2ZfXP3myLrjnRlv32s9bRDOOZK15v9Tq0+p3vn96zKYiQLMU9gF4bV0xzOgHpypXahU/Ysuvfa+m2OgsXgFla6ywy6QDb96tPowe73iqP/ZAl6hutHXKeB4D4+leQiMtt1CFn2+TTrrRpAFbaB2nraLFEJmGR0hHWAkAt+sl5lsA85J6D3A2mdAFPJp20qlfutde+c5JV//krBrU0X0GJm/uhNf0eQIiMQccsVFhhklM2P/4TW/B/x1jNKw+68ecncTCTsbvvzcDDgUJ6AY94EI3Qn/QwT/P6BbbsxossmGrFiMyoQsXmr5xrqZqN5s8pT4sm7meZggJrBshUBALtVcssDKPslysMpfqRH1uqpd4mXX6nFR/8Xvc5DGJoX/iwLbvlcktDurI9gNg9tJ2XLuCpXfB3W4m5IQHERooq4NShkYOExO20tYt+ZrIDAYsVjTJf/Xpb+tNzbPk938zhGxG8bqK3izqww9WmHPB09iK3EpQc6TKwBBtkxS0ft0A7PlGsR5prUy6/zWZeea+lmjbZkhsusBRkLzZqhhVN3MfaFj/txp1qb4RUrbLY6FkOozSseME2PfhjSNxHbOxhZ9vsj95qZcd/EomtExI4wpr+eZete/hH3Du4LdcFPNl4Kxx6wIKRkhx/M7iKdngGd8KDHoDAP2DVD+MSsukv37DFv7jYkpBgNwrtKrcfd0JjO7EKXyoOs5qkxu659gE9gSzeTazM2qd+Y51ISYFIGf0P29SP3Yqe60Qrga+ZcPFPrOnlp23NPd9yOpziOcdY+9oFlkDISbbUWKoZ7fzEeQ6Y1v4e3VxJuU06+2uu9wF/wMa/96tmMNdpAChYXGrVKH+bNy4e1Oi6gMdHhVn+eu7VQdW0h29GFnOqfY0jqt30/G225NqzHB/k88nVrHuB9nBXu5rPIqpLrEYT0VX0OYjOp3HF81b32HXwLTGUfh1sjBgOdN1Kw3EnXGqjT3m/rfvD1daI5Dni4NMt0d5pzWtfskTdOqQ1YGPm4Vbz8j3ogp628ef8n8XKxrp26t54yhZ9+1iz1lazaJkjbemOOtv48A+7+jGQD13AM5Cb95Z7BEhOIlvymC35wbuspXo5oOMNNc9TDIWxSNGXFcPco/gBpmyk0DoWPG5Wv9oyfvQ1xaPARAFb+pW32ZLbrrD2xmo3mmkX3WCxyom29MaLLVg02sIVI611ybPWUbUI1UqBUxiuu+NKK9zvUJv4Xx9DiMvYqj9fbYv/9wTLAmgz//t+G3fW1y0lV5hYEZjsPmvZtLxHb7yP/c1Z4BsU3dK2cYk1oAMIomja24u3kQEXlGfJ+rVW9+97LTLxAHiDKaBxKDu8xFAQ61s2LLSGf/7eAiFp7PPox+M8fDIC466bhgyNPPVKm37RzyzV0WDVf73J6v5xK8JMkZXMPtYKZx8Omb4GFxmUhZDsFLqgzo5WS6fjlmyusSaAcO4XHkJZmLQl172H539jI497n83+7F+sZMI+FkXFUYfrcIZ7kx2NFqyYarEpB1vdG3+1qidvcbxQEZJdBAe9vmWrep6+N+2937MWQCueaam2ZT8+21rO/JJNeudVXXYe7XktWf59d4/TDznywQZvrRcitWkwhUGCRx59kRVAcmZd9iurOPpCW/2HL9mSGz9htc/cYVMuvckmfhCdzp+/DgUabYlkyoIwy4hxjhGuPPVz1lmzzhb9/DgAKmEzPvtrG3/ch9xQNe40ngtRpLLGja+h7ymlzput/oW7LLHuVTlXOU4xnfi6u7/vy3848DBcaaYjMfPBBGxCMdb82mM2/rTPWfm8UywQyA1fs6iS3/zet13+mgEbeJLV1hqn36hPAiXjLNWw2jowP4RKKq0Chrni6/+0TZKQAKI3/udAG3HiJRYdM8vSNcvQIiOVJWWth/HGpJPctNhWPPlLsNTxNunCa61gxASrm/83a1z0d2tZ8S+LE6wAs4SgUeomIIvEmmaugmA2yxY6jKVABq/ovXuS/vOBJzdsH2aNcGG5da54wpZf/5TFJhxgxQecZRVHnmMlY2bm7tq9b1kWzQd2cd4D0lv1WBj3DRNEur7K3vjm8RYAKxRUTLTImNlWOGGeFU47xCZc9FOre+rX1oitK8Ti+0NRDxhzPk8+JLk2+L7CCQdZbPoRtvZ3V1n74ifgcdosMnK8+cSixHF5kfLQtQ0oYwIypznTXOSBRp+3LG8Z4PGmwWfBKGSMierY+Ia1rXoRY+F16D8+ZpPffRXa226PRWdP0qpSPN1LbmndqnbvPrcpu79uOcNbu+LqgGR0NvMrvcm10/tWn6Xam6z0+Mts1P7vtNY1r1gnGuQOlH8tuP4mWhuwZ+F2UTEOT0tEebTG2V7GVG/EwXAZmGuN1T91o8M6lad8zgonH0xc3atW/9LdaI4YqXvOu793H7b97S0DPN76egpDfQ7Img1DzQpa3QPfxFb2kI1+x2etfN+T4B3GAl5IZzmg0FvuY48PuYnt+mHbE93r19wzWZjc/pcMwhPEV7xmuTUt/xePpxwjW3rE+fjnTHGmmdZ1b1jd63+11kWPWzDTwT1SSfSsETkJoPKXzrGRh51jpQedAYlqtbWYnzrmo4kH8/hRPvZ+hq8DLG8Z4NnafAhrZPB58ZdFLbFpka3+1SW2AXfXyLg5OFHNQMIYbX5MNH5EZ38QiUhSGtrsNHxFqKACI+Q0K6ic3AVYojxOw8+7R4pgeN2F3hAm0Vc8SRrmtv8CzwNwt2PwbEViyvoxFzklUNRC9K987n9hYthsiQ2vWIANAE6l1p6Ao5rZAABHtmGVVT2IB+gj15kv2WI+eClJa97tfZ/pv0d9f3lLA48LQmQG/dK1QALkW2Pt9dYBM9m+4G9MLvyIQCPHQ3izre98Qu8iPiQ67XAbefh5VnHgGfg7sSAqOVhJ8b6letLTmgh45I6Ru9V7ru8r3fKFClGfwPDTEw/kUCpuWmqb175Ot7AIRMGg+AKlUDhuWZf3jAA/aAmim8BOfHa8zo7DTFcv39LAk58FByB8cZOvUGj+tiyabd3hzbrjU9CldOAbs2b+w7YRP+uyff/LSgihLpiwn0XLx7BORM9uUZEIonc1GZfT15Z39Hyk2zLn3Qeos/jwOvypqDfptPxx9PtWIMKXMdnQXKsA284sw8Az4NnML3JuEXnLIqX4wTZBrVndKqt79DqrefxnaHtxFymDkS0Zi6a3wgLYkLJgBy/6BGxA4ockJKcdX6nATgkr2grQ5MfFT8Jy+d7nL++M92HgeROzqAXpkpS6sAGrhfIvU70YiW6BtePwlSd/nuuOt5ByaguEC2GKPV7qTXRjm4/uGrDxmhwGnm1O/Y78CEjhZyRfbx9w0ZPseORRr/K4ka1N6GsbWGNHmt+NzwwDzy6e7Dw/pWbygOQBjq7svYCj3numZn0aLsMzMMgZGAaeQU7Y8O3dMzAMPN1z8R/xaauE0PFVW/3lTY15mOd5U9PX/8NOe52Tj7slnp25gLnK4ZvESyk0SlcCzjMxgP8zrrf45zgJT/7o+DorPstfgIRHaLPzT1eWti6Lef9j6e+XYeDpb2Z2+DpLySJllGcIJWIAQyx+pbtAqgIQpQEHKBSBkcW9I010RagAIynhNb5Q2IoOPd9KsdUVjJxMCHO7NWJRr/vn7ywYb7A0xtQQykXJfTtahoHHWbQ9twjR8J7S0Q5NqjwA/RErmHukFYzdh+jOhy3ZsC7n6rDtGoVBvPZ7YihPRiMJC/+8HqoWhUqlwRyRQhSSIyY5e1wKTNOCI1do4kE27eKfWfnMIx02yrc66m2nW+VRF9riG883X9Nay6Bncka4/A2DfH+LAo+H8oW6U50NbrEV453FtuWXjwvXd6RkIAEZFrDsmMttzodvcFUsvbneGp5biP2JcO1eS9m3BQ9wZGnPYPOSb7OLo6IvIbqbjWA3I7qFOCMcAVqs6MAziTn/Em4W4yyCk5hGpLDi+YmMzXr/t6wQv5+eBZDGzpa1UlIYz7j457bsujOgWAJVby563jvQz29R4NEyZiwBqi8/8dM28uAzLV6z0lmerWk9i4SBdJBFuCLASwrnrkCRvPK8EsHRTHmqFZfSfwG7oJVOxTstijU/Nv1Ii2I598XwL1Je640LrW3R0xbHLyeMNVykykeIVPmUHnH6VB7EJjfvU3cAYyGc5Gts09OE7qx50UKVU23yu75Av4jH476KfU+0qv3fYW2v3e+yaPTfr23/8hYFnqzL+VNx9IdsFq6ZXjmeJFIzbNWPTicrh0jPDhgRWRlHWPChyZfo2NmO3Ch8JiMXDDBJUJG4WOrdvieLbIr8Q/7SsTbhfV90FvqCwrL8413vHY2bbcPfrrfav/0I4PBZ+7KnrW7J02Cd8URNjLUQ7hvCXQKcxjWv2uIbPmhZzCOKxUu2pwkSrCLY7zbu8Cz95TiYteEM9mbKWxJ4NMkZAKR0///qmjtNavn0w20t/EO2brVzd+j6cTsf9KzwioQX58+e6Qa86Kip+M6MsCC+QREs74GSCmt+9SHzkxA0GwCACHsJTnibzSZ1XvHoaf22VFBWaTPe9y2c1afbht9+wvzNVbaUuDRLJGzaJ26z0YeeTdP4CMELLSdBhW/zAguWgWnoVDQSt+b5j1on8VxyZVWJjd/HMpFiJ50JkHekvCWBRwstF4bmpS8w6ee6edM1uXomSQus3duzCEP4HfGBvLA4pLBwwKd75AkRQJrKwnymOppIb1LgHMnyz8fgPeZ97TmLyMqOQ7q4qVe/dqilcUz3p1lsgErZLYpwLFNR+PCm539rjW88TWxVI96DB9ikUz/jpCg9O+H4D2FwXUS+pB8QGVIGj9VmrVWLTYExIo0ZMGY4HLJOWfEF1cI1+G9LbO/YvNRiAI8uR/BG9BPnnyWcxwcQ70h5SwKP8ESAczDqnrmFUNuRNuKgd3NOxipbR0qSkBymwnLqcjPv5hQW1aX4FT8TGjHZwqOmWxhgUPRFsr2FCIQlLkph1MmfI2PFxVYydlbXWgTDESsmsiFftEwRFrBtw+swxikbc+bXHeCghXEM7NLfXGH1HMMQhEv2E37T/OJfrHnlv22/T/+RMC7Ph2ciyZka/v0n87XVOt+jOMAjwBIhVMrhyPgDcHR/Sk6EXgHCBfTt1WuIvvAuhcGAIXyOUq01Tu/Tc7y5p7b79hYFHuYFX5xgIGWb7/mq1T74HSQYslBIyiouMyWj6IadrMXhScLTj7YJb/+UVcw5jnxFJFXoMbV1y563xV872sphQhVI1108AGxc/4Y1kYRAYS4p3F3jGxY7PUyGFCgVh77XNSWsUbf0OWsibipWWoxTurfyRA1ZxysPWPXzd9j44y+FDGUJp660EgC+5bGfIG4XcNbHSlgpPAlzfFrhuNlWL0zpxiF5CqCiKwl4IBUlUAj6w2DIada86iU2y+AFBNWzk4Cne5fmRT9d8dZAXdfn7nvU8O4ovWCgR4PSxaZIgpBOtLHriMrEJzk8nsSP8BwdkJM0WbVwtnEkSaG4ZcdcZjM+CKOa2/k9qnIfxdcERlRa1aM/JLEk+hM8BMcT3uuHXKgPDa/cb+tu+xLZR8A7YCs53ksUj0iyyvEgqqgdDKNM+Gm/SI5wiZ4GA0Vhgl/8o40DeNwlrpYAxI2P3whfHyQ6YqOLDg3mYtELJKYHCFMGSPTPFe7rrF6Ww1DepRgYspnkmR6bL2Fe7Q28vHngUQcVWchiuFNtgP48rZU4rN3g3Dqlp3BlFwMR/UF5A++ggDqkbhawr+idTrZaZNbxNuKA0wGYGRaF3wiDwkMwkEtv/5w1sKOdWEtoTGT6UTb74utyUQZmzdUrrP5ffyKr1nwrOug0m3j0BU7PEh0311pfe8ha/v2Q+air8ujzAZaRbsRFk/YjSwXJJTEN5BcoS7RDSFllIU35JUsjkWnyXO6hrqtgDVQH7cSQJ1pqXVYwVSrne+eYz/0pMqDG69a6qFL9pgyoATTNmTSbA6czFR8hzR216yC/bQT4qR+Qz9Hk+UECDJAhxWGffEfcr9t/GTTw5OFUuouMUtyyOAVIEZGpb7MYE6hsVFJuZTs7LNlUbR2cT5GoWmhJoN5t5e33qZ878rhL7GuOqghwZa9hguBiLM3EpMkWFqqcZcWjJtMeuw2UnsCrL8hu9xEpofDeZDxuFbOOIfj/k64tjSk/b4VgnwbATqkj4ziVjzvmoi7AUWz5G98/DWlsDQCKCga9y3iAJygmtWKKJVY8Q1RnicWJZojXbegCnjAAqngx5QeUo1i+uCgGvnj8CutXqCxs+r27R65fYI1sG6lTGqgTHk0lCHAougKmhY6QSnfTMitDWlQJg4GCZfAz8GJiljVzAd5TSGiJ+o0WHjvT3VcIUMf2P9UQw0g5t9LxTO6HrtnwvvX32j2S/u7oc12JpjKge2VEK0W5Nvr4y6149jFw+P3TzTic/htXHwk52MB65rm4PhVv86uIIf+IgMzAm6TSCttjSkgT64chzZJFK5Ug08PEw2zSu79gZZzfFZUuhRLHzrOZ0NyNf/qKBZNt8AikKmEXNi991uL4EgfCSEpMW0gYC6CPjYWjdJwmGmcklhjMcb601Kyx+KY1VliE4TFWyKaYb8t++WF8kpPWsfoF54+cAjgkJXXA35ROPsCBQYzUKOGSUSRdWA0m8KZc5EaYJAXWDuTmpGDsDD7zezfsuI9+xG0pETO5bGHqjzTiGbBrgL4bCS07UCTmi7TkAbTOLcteoq/Ew0dHcBfbgfRxbZtXW1EOeIrZ7Ad98WHE+5QtvI50NIse5V4y3rpW87X1/z444GFykyyGlU+wqe+/zka/7V00lMMC/bSheQizSwIY55K1q7smaovbhUVyCR5Vp2P+ciKzGL8AqvdsuNiKZp9skbFz0MDOwnYExsPZfOEvPmQFiMtzP3sPbaGV7VGUrHHiiZdBlsbbqhvOI8yGCYeEplY+Zwu/dRS6lqhNv/RGKyWLhor4F78yitJeEF1Msq3GXRfvMHreSZa87AZrfOkeS4MF0m2NVvP33xAHxRhLiZRA6+uyWyCVxUlz4hUUd4joQUTjeM3SLolJlu0E+qTOzcuseNw8d2tsykEuS0WmcR1kxpOsvMYxWQD0QaVayRUlsUyStzDIuBXv17oeLJMrInvjT/uCVex/mjWt/Ie1vXIfcwdAkdKlc7P61a3f0iOSGovgoVrmPzSonP4DAh7n5A2Aa0cFx+5rcz79F8TLKV3wqcWW6b+jZoXFmzazSwj1YHKiBNXLoqvfC8hm1fnGo+orUoBID4wgz0iETGGrkSN4oBhNKbFQKonWWpfdQjvUL/2IeBhizWddcQcoWPHU3WXq+3/olF8CnAS2oda180EiWSubekjXTaMPfKc1HPUBa37q55YhBZ0faSa5GXLaFif0dnEX8ITLx8GfjCZSc6Wro+a1h63y0HOoB8JIHyef8nH3p6zrKRJotsMDNZETp+GFOyzJooeIhpDepJ2UNR7L66GRMGaK1gUPU4vAkBmB1CkxZf38Jx3w6K4Im2wEZHLj72Cuy8DQoHnFsieamy32tndbdOQ0N+eaz8aFT5sfcwZQa6PO+oiNPvJCrqoWlYyN3PcEM/7KG86wBW/8FfJOb5jwzk0r3R0J2u5sqHJkvaNqqTUtfBTMSXAjz3qMgbttmy8DAp4ssT/k7rAM6ejnXnF3DnDEncNnsKgbCLZveu5Wa4e/SCs9nTAIixgiwP6A/4EPgKTJwlyHBVu6V8CGlyTJGVphTEfbSKSZ8oNOt0K4f6VE0R1xQlNaEF1rn7zJWpc9A0YBgOAxWquWWyna0XzRdI2YeZiWw2pff8zW/vHLRH8uAHNkrOL4j9qsi4iSzGlQRx59Iblt7rCI+gej6ic5ZCCYYELzWIIR0dcQi6TsEn4AueVFSN6+J9u4Iy+gBY/5VNshJjoUncqmmGoV+51i7SddYktvuNDinK8qG1O8ZhVzk4Zh954pcGYKXCDUUeZBQOQDAzY8/QsbfcKH0QJ7TOxEpURhMRv/dRcYDR6JgL/Yfu+waRf+GGys55DK2FiN/7wT7ghyi2pg+vu/36NnzB5jU9HciCf1cfRCtnEtTHSRtQNI80l4lWBzpJnjlFQU9DMI+Q6SfSybUX/zQKha+i8DAh4tZhIJZcI5P0PhBfQDxepgB7nvlv7iIqSMR+Dgw06U9cNP+JRlgQjMxKaF1soilE86iKwOb4PLAxXzrOhvsrXJCvc9y6Z94BoHNJqUniUUmWJFoPpRHBWwmmxWNZyyo8D+1b/6iAWRNMrmvd3GH/NBtwjqXw19WPbTc7FLxd3CSulW/8T11nD4uTZizrGu6tLx89jRmB+a1oDpPClH0ogAJV/Uj9iY6YwJKYTfxAyv/fVHXEqSkYecA5aYy2YfDfnp5t2kN4lh1pj8gR/Z0u+ezPyw18BCKfICBUvH0TvVKQNpyB0HlcK3RrxfiMXq3PCGrWN8M8//nuuCkmvN/ugt1nTyR60Te1RBOfMw9aDcphNOydrq3/436VRWEzMWcXyTTBIZALKzYb0D2vbqpdYJ5lMIdWdtlflZp4y04Jp3mOZkLdgHTbif0OmIjK+UDCyJqMdOxzwZuPnY9GNs7FHneUiNnawOL7n5I9b2+iNWQE5fgYRsK3m0rJOKlbhjI8mk22ZBT+ExAtBdtg9SWpMVzXu3zfnM7x3Ndr3npRmmL1lHiliyUJVP2t9dDsJgzjjnWzDKLdbw+PWWJFtr68Ln3cIIeDwCaCjhnoQ7BuuVjmLxNE0yM/msCQWegEd7KQRWi46cYO11ymMjnoJlxWmqoxbdDLvPD6CoRDGQIp9IaoYnIhkAu7flydpk3owAACAASURBVJut8elbLIQBUweCBAAgJYwcc9LHrAg+SUWJxCNok5MbwHxk9OpE4ioAeFQKyVQvzW8CCWjUqf8Ng7vM2snkHiR502ZUA0qPMvWcq+m3w8vY2Y5wz/V8aW+qsRW/+4K1v3AnUi2iuPoHgC6G2U3xW3szphUOQUmnNCtscLECkH2N1fMz5DpjyUbRYbkZ6cYxGquKnhxoGRDmyZBtvPzw8y1IIJLcG6WbqH7hj9bx8r2IhYiX2mqUfIc8AIIEwKu0vXq3NYH6g3Q6AE8iRjQDcEy95Cc5wIEOYzFecfsV1vzG4+ZDApKKvRg1/+wLf8Tu8PibSed+y5oXPWXZ2mUsYJGl4a2SeOsFpYKlaHF8crfsUq6pmwGLV3uMpLoIPLtDPLIL/+aeUa+DOG6lcNZKNFeTHcNb6OjofZhwpCbdwKy63QhJ1SFyGUhGurrJkmhrm156yNrWvG77f0G8DOMF+Pwiu8yRD36kffWrVj7tUNeWGPt9rrqXozBbrGz8bJc4e9H151oHiSsjxJvXPPhta1v5LxtzIsA48wh0RxXUCaaAt+qUbgnDZu2zv7IsfGUIlw/ljXfnakGCO0i5InVFWFIbPFeQgXYFI9K6tzquG+4lv07dV3bs03aBx+lRMMCVI457LWsqia4FeHzQSWkxPcG5bweEBhl+uMQiYe8eJRZIkRZ/5LEftcLyyQzKYx5XknSo+fk/QQ5GWLZAWbzI7P7XG2wtO3oKpx7rrigKvJHHf9g23fkZ+KJypwWOw/CFIDEqIjVByJpbcUEJRcy2TAJKUJ3nAwohHw05YNe0Zpn0NEq2js2rnPFST8Ygi0EyzENb6W+njT79yzbulE9ZG+Rt2Q9PBRvJFICm2Dj+GwDNlwQYOtFAsklJieiYNj+LtfuESxzp4ywbspGO48+7O4wqoRBpsWPJU0B0gQVxw+hc+qStWvx38yPNCsNJ4kyi30kh2WXjzWwUJDqAUErhngDgk0DBmOW/rF8Ylv7v8tLNAfbXFDoAoegISYRURJhS7Q1O8RcE5efJxtYezw/Qu0eDYrHAJKX7eaKi6uogjVkT+WXC5AmWi4KbFrBUmBSydU//2hJi6PinUjGP5wplV2Ip0Fl0wvTlSxT+yIco6059yV0U1kow8UlISH6gUfQ4WR3dnQcgsJzOgO/ctMS1oukPk9vPsDinmrGSuzMefCjnyq0Ut87Q5CMYM8AxYqqVAxhTSTSZL7VIZqnN8E8Ss8Em8TX/tKU3X2LtTRsANA/IkuhrasjCMf/aM6wOYSAINvaWmo0G1giIB2mvdcnU4zhyZRtWw4BTJZKmyI/n/dcTNLzZ8UwR3oz3/DXft13xvl3MA51B6igDy+DBRg+0jAmARxkeguyugRcAh50hjj4m7W+upJpqccjWWVrdanr95BPDDS/StvoVC+d4ligKuwiMaUqkCBISZ8ENQBRmkjkhNGI8qoINKHEF1NQBdkijiOvAjyWa05FEkI4kRfmwnmd8Hu3PtKec5XrscZfwFGQKzDGCZEhtFZOtc+1rkJ8XHbbV8u/zid+SV6cDXqXM5fHzwNpM2uf15AiUgo5RggXIgQOaaSXb6QIOgSmeCA+HiiFOsialulVOnWBBz4N980sOMAD0+hvqZbur7w0J3AFazA8vIN7C6VraBzU+nObY9YiE8BldJQRbHSTov6v2/C/glwxqd5jocoBHixQC04Xgl5KkhJMJpFXAQ1HPAmCQCFbizuXPABSEl9BZkSQx2uIZjPSwwioR1PaGZrq9ehMHz4EhgjErOOgUK+YcKgGhqw+sNP2s/3Gfq/71R8T/r7jPeon2SSmbIG1tDU7nG++7GgiqdTop8TwSIFSdH9cPEkGTSPM+V4ewYUiSGiqBfHtdle9lH7YLPKK7UuKlSUcWyO2UEHQ3DFpPgl7FV3j4aNsj1+Jn0VPIHTNJfSybK6FSbDWxClSkaHJ78A+qU6g4QRr8niUjkoCOiBUA8yyDkxBD68kSSglb15mBx+oEKLzkjsqCKmAzOxceDMsRGHQaGuVEW7PVc3hZhsPO5v0/FGS5RhwmcS/ehXLy7awF06y6+ytotfd1jKmYjiRidMd6VBEuo+hihLaw01znhYeefaZR9El9MUl+K/a6c6/6MgDgAfWjSU2QdTzigAeKD4Mnc35D1augafgHhxe2PRlOBARbpLBU60SWYoxy2nmRYkTeyukk5FoHcMJL9ChiSyQxqQhriN5nOurBgqjaWeAEJ8IkkX4iaIxVCqcein1rrlN6pds2AdjCkEEw1DJaAjYdUGRs1JyT3P0RsOfaB7sVbMiR2BnRvNZvQEpb6pJHtgN4krI23/9dOtADquiLM8iCRUJgFwHw3o5J3KQM4mW7wMMMWQaflrY1L1sx0oGYVZbBCg84zWpf/L0Tq4NIR15GzW20LFTO5PvQVjcsfcJGH342qIioAsT+clxBW0nMKFE+X5yNCINgBHuPipatHSVYomoNjKOYRCzZ6FWyzkjqboGhPtlG/N+r7vCORd8/xTJSpKHrSCBJecsuAueRX2lW0XEjta3iYLPvYFVeB9O8FJvVWtRFtdhaOINKihR4MeUllLfAtspbDXA0F9sHHiZb6r/m+Y/ZmCMucJOvBysPOctqHt4f+9Aizv9E/hSacEuk9+7iAAbLcZrF9qH9Fc1vfe0Ba3/PN6wg5+8y5qjziWS8y9rQZfhjiP8ARCKeQrd0jo3a5wS3owUuda8+4g5i9ccKbMplt9qot53FbzTtekU/hRkgDwXwNdHpx1oLWlbl7BOJ2fivu9kE9dYGtkpwFkUSt4qMThWmreq7v+o6LK2v8hAH2TCG6OwjRkpjl05FrQyX3jMwAOABz6B7aVzwiDXXrbeSigmuhjBi5cTzr7VlhKoog7ifxItbTjBLjoO1QltnfPyP2L2a8ai7ArX5Gtvw4DU287wfuLrkazP7ij9AQr6Hk9WLMJ2FNnrfU23csR90wCas0YkSr/bhH6DrwC+FRY1hatB1/QmbJInBigMkSXyR26pXAtRLMCFgcZYaPtHgDrbVAbcumzmeeuLV5EUoni5I1KXq6BYJciMBS6Ihci3wMlz6zMCAgAe8jf6/itPirrWSD1zrqpAzmMhE6rLf2KrbP+PMBYod0mJIJagDVnVYRmj0bJv+4Z/bSDCIihzGFn337QDCz6xw3IEAyIXuehR1+6zzvs1iiSj2Lp1IMYs52SVZt5r8fvAXMNwOU1FXO+S0FbeGJCQqhb+QEl/78HvxYWgMY3iURlw2JUUU+OgfeksY8Z5g4rXV94pAZk8UAbGKxx54G2NP9WV74x8Q8IgsKIC+5qlbsX6fCSAcT70eGh9z5HlWCF9S9TjW75XPE8rRBJ8RcSfMFM850SqxRkc5UDZPWtoJG8kS4huKBG3NbR+HMV1mY079LCTM4yl6Ak4SU8VmYpyq7v0G553iDahDSFh4P9rm6oe/6w4ak0XYBxZxrhuQxDAMrHxXhEcyOY2rJt8x24jzeh/SBAgdQwDFrEKHxddpLr3jG4der5lLx6xY9b/vtRU3vg+JqmSLyfXyFbMEuJam8Yibg9NV3nmqJ3TKDJDBFiMlm3Ia990xtdimVvz0fYhOeM+x0DrlLkncUXjkTLI5nGgFSGDKbZyGN4kDZDreMLnuNdwagHFIWZdWWI2q266Bvq307NFe8DlvUshJcop1z4Qq8IOa6HyYks1op5lXuZDs9kLfRD32QZVRTL5pD2F0z/eAMI+MbA6AYD59kC+doDfpohttzEGndo3HwSADDOWAr7sJYAWpZcPff8lRzV8hUlKun56CzIeGOgw2yTZzJtaTN0JehC94EsDQXMrtIaTYbBhWYYxeJTfZva4N6S+aQzqIn1NWkRtgTBWXUJuxhMAwSSS82EHvJa78KivicJI0UuziH51lcTwS5Psz1MqAgMcN0o1cZpsSLMK1tvKGs63+0PMIcrvMymYcSJBaYRevojnS1MghqmnhU1bz7J3WuvwJ52fj24pmVTabIH9eEZCohu7S+1v39aH4SZ6Rnn2NDQDGFFOuneAYcpy7/KX4MxMaE8HtI4aDWAG2tnYs9OtuvtwKj3y/zSPsWF4FKsI1QTCu9PgDXig9uJvKoPskwTVETFDIjz3oH7fjboE1nCCzGH64AXxppCpLcSKLjJZxwkUyOB/JqTuC6Osxg30wyBYDHUqgsiUg9+yuNxLhSsg15Nf5BOHrIxOKs4gzDwliqoI4OfvRYcn/e9y7L7bJ7/xCz2qsdMZhVvWPu2za+/63C3DyNzjHu75YN//jHn4fNPAgq6DsEw3G2QuAkKIvAzPbDG+igWbF0CrEQnwPqDiANVi0UraevhLNHh77dpvXeZ8ar8imyHbvwlXBOTqsBG4bRfNOtcpjLrSiaYdhP8MqD0mO4+rRuuIftumxn7pzrvzZIFrr5b2r4ZsfDDXz4htwKpvOPOFOO/8RssMvJKaqA8Ul0aVg66FYdgB4NAzHmXjjkQTD4MTH9F90f9/J7//uXfuLpC2PLGzZJ0EDgI5HYhrexJ2ah8LQjx7LHR7SY4w628pHdEVnBqd4/IvHn/xxxti7BMFAhYQnVRz4Llv+26uI8Pwx3oOP2JI7PolgMsbGnny5O7tT/SgFe6cgeYt/9XFrfu7XkCw2JdAZAmN5wkXvuofCtx0EnqHQ9cH1wZFMMKa0xs7bUBiTxRLmEFWQH40fg2c74SwlRImWvo3zqSbsizE3YE2cV96AF18H7qUhwnICCAASEBKJtE2+5GabcPT7uzrTyNlYjcufd3xOBedbFeMCIldaOeIvkDsGDuhNj95gnXEESDwGx8i3ifZJmGFVuLk2PfUr/IlGwCbhPy0AEufzn0O2uuap9wekB8csSorQYCFrovswPG4i+NL7/l39DfFWiyLbnGNW8+pHACaN85cPvVW4fJIFyMAlD72ml//iAusmnfsjG//2T+JS2o1HZFkfe9yFtvyO/7bW52+xLGaVLAbU8iM/7ABHzUgZueL3Xyb1yU/wFUKTDf3ZeP8PCBW6k+QIxzoSN+nsr9tigg0tAmD4mizFyX3yR9JciTmuf/keXHdz88V3J2W6QfBlCJZBY578QsjiJReHDCaHrMJHUfEHMV3oHE/pebRAaZzGpLNJwSgGYZqd5PEmJ8NrX8slZK9v3mdvbvmG1V4RkDgBO+DNEhIdgF/JoBLwE2YcxH942jnfxfdnioXgTcJonVVev448f/Ark069wquqx6uUjTr5d86lv7RFcjR/40FLk4+nEud3FYFZzSsPWu1D3yP2rBy9DCQcIE3VrreVt33Kyq5+AbIXsVL8mWPoSzpXPCV4cU5hrgI3DmJO8DCID1Es4/Wz9+uggUeLpQRCPhYlzXsBNqhRB51lxTMOt1DFJE8cB8tIR6F0skl2qHLfrL/9SiZzee9IyN59GdA3kZw0ykXpS4jVdQAsvkArmGxvt9g+J1vFYe+zIqIv5NWnMzlrn7sVw+4DbndnwIQjUEj2LVMv+gnwPxa7WYbkSr+zVtLOytA66oSP4cTuBQ/K4WzKef9nC77xd5ccqWjyPMfgCqc24NOdRabORqFH+FgLMGPzphExsa8jj1n6IiArnHWktS1+DIRM3kDFTnEt70NZiL2uBUPt3lIGBTzermeCmmvJV3OMTQMNjyAgTpPStzgdBwpDaawVmlI35RBr2jgfISyvz+n7RM/vPbGJx+A6DCM+BY1nAP+dINGoinIIwR80PHc7oSebbMx537PJp34mxw579ZXAt1Qeepatxi5X9YcvWwAX0M0v3k+0xT64klYQt+R5pBeTVVRpVxbddIk1v/B71BF+hwUaX7rP5nzpCfLuzHMVFnIQWxG+1MKoIYyu6qmQRSEHtcUAsiLi0yMjCQbEJTYAr9O3yBvSkXSAJ4WbrXyxA8yRSljHW0tK7YVN+9YwdL5vObqt9M0BjXQVRBOmyEZVdsInbCoGUmdH4v78Uutdpee7ll47K6rsE8yyaHu+OCzG7s7i7WeYNdLyn2F3qz2gBFcaJJ0I5IYwWUk/wbIJNo2D6QsJXQ6VjOwCksU8HsSVdSqAo5JvX0Ctz3qfSqxUEoe2ekjL2psvsk5Si4w980s2/cwvc4+3LdY88ANr+cfvLVKOIz2kTgaWZHMNsWc/sJKP/cYxyXLHLT/wHVb3/N2uXmcro5FJx11EK90Fwmkd6Hg6ARDZ79qI01IGr3a8BqSFV1FQoLJphCd4JqHCyinOGxGFEbxaz5lytw+5lwEBj1OCsaiKWRpx4hU280PXu4lT9KK0N0n0EQ1kr2rAdhXHbcOPVVt6oACpPqZdSK4bPO2ihLxIculZJLEodUi2aKwVHfB2KyY1bAgsJUNnAn6hFX/kZjJq+WVsRUxOYygtwhc53Melc+oZV9EGNjGY9Q1P/woS9TciIhJWQVDguMPO7Wpy8plfsZaX7yPma61F0u0c7jrfkR0pElTSrVVsf00JwOQgELdVFrp52VNEbxLXRRSJSjG8UfVzd8JbcXIwNjog3drwPmwilVt882qAZCGhPCux8lfB99U7lxWRW2fAxdqfxYNRc5om3NolOpgw19UbgewrT2CG0GDl3tntQobrxcBfBgQ8UpRZW6sVzDzBppIhS0VCJHjBalncNXdeaUlcI7QrFcYrHkC+xanOpLUee4lF5x4HOsfoiWnD7SqF2EB+kmTyLD/h4zaeI6mLAC5vCV317iVrnyPt2Yu2+q6vEt/0GKI04iwn9JbMPQFF3FiX3EBYIwKTLsy06BeXWiNa7yChz37S2a569UELfDpsow85k95yH4BQTgZ0pZLzEyzYWbsGrIfklXPIV+BgPYvcja9YP8iIEhq04Y6aB54YjvY+dD/tYJUicu9okdtqV2P0vRB9lwQ8/IUUDQJpCiEoBIJllsh2wsy3ufH7JYoxWj9hPW0k0Rx18BluvCFIaBTy2N7ZxEaAPNNnkbihWrTO2y2i6Wno90TCYUMSvXnCAQ5HNi/50bstveFVFzYbwK3CD4BkyfEi180AImn9y0RJEjeVJBhOIrG00Kw0WCRrEy+63uaQ5r64B+BoWvNF7ZTil7zPlfdZ0X7vQqprt+r7v2Gvf/NIW3P3191tDkHwaf3fb7Km528nvLcCbEFoDfFdISIzNuJgJuVbHrtUKH1uThJTMF0C/i2/PIX4HkFT8s1771o8bFIJMGq+aIyZZBqm+sncs/g2zTiCc8vf7jZOiHNH/YQOie8TYHXidx2MTbDykz9vGfIJynkupdAfhQxDllVEwoWJZ33kl3bA/75KSPLnXbSoB8j5lofW+8CAhxitwtmk6yCHS36xEqjeV//20xwGj7EPktGzaCK0IFrE5udvtde+ebQtu/4cZ03WTk4guo9615Wkhb20q776lS/a4l9/wuZ/+xSyOJyOreePrkq1JzF3xmU3mZ84Ku3EgjCRlOS60WTnJRVELaQrptrtVLUPSSWSUkkc29aTcoV6VJeSagdHTOQLuBOSqWwR+RJGfPeDxbIc6NGzuBNjyMTeVWhX2KP6uVtz/YdEAyiTLrgO/9wZFm8kJBm7VrKlDhNFk8XmvN1mXPmAzfrA92yfzz2EWwsRoWPn2f5Xv2RTT/ssffFmVdKdolKEVUcfc7Ej1Q5TdzU8tD4MiGyJfyjf/+3eAjBQLdCmF/5gSWh7GMY1N/beI3NWeOK9IRjWDB8ExpK9Jwt/FCFEZvxpV+YmHlsOqfGXgcF86Gj8EZyfwBQrXkOXkvqNTSBmHYGcUCvy/J10hW2663PO5ydRX02GiDqQyEjXr8JJBwBl0tloITxcIjKaBqha1r1Olq6DXf+U/0cqhU5i3rPJLJEVq4kEPdb9pnRsYcJ8k1VvOOVmvh459/vQ3+SLQocyuJbEF79mG+F9lFoOXEoM+lw74EtPW9Uzt1gakuaD1yuafbxVHni6ZwejgkAxGw29WISNUIQQ4Qr9VK8Vx5/Ea7Idfq+D5JYBxuNLtzIk5s1jwrz7h8jr9oFHZIZYp6LJpEihaE8LXbUuehJYEHBsq3A3E6MYqnxJsYMrDjyT4H4YRy6KZ9n4yPdwHUWRiKNZfvH9pK7bdN+3cXJ/Nz4/xI1TKg472zYhcuOs7PIHd5IqJArwqEQJ31EkKLIvNNUblvqqKIwEyR5VBFL6k7TTzvUAUN+JBJQvyrLlJ4NYGolIftXqi4IGA8XjALCjXH/1fDubJt6wiXqKbMOdn7UwaoNR8HUaT0E5QsIZX8lX2eu9af3rtgK+LFu/moiOkZym/RI+10hjRJt2om3uqF0BeV9PfHoDdjPyG+EnntWm2+ru7FX1HvkyIOCRQ7qL36aLggVpXJP1SASQoMEVphe1fykSk4oWIo6eI4XrRkDShZt+/cKys3hJJrNp0XNWCQCpFIExiiE7rSueddjJRYIi+aiElPcPxVxqM4pI0a9cXVpQeTeqCFAd76ND7NkCPk4a6SQ+S/eoLyoVB5HfeP5fkSzrADyuEqY89YLvofebwH1sJJ6rUZKHJFgSrXoGrfWan7zH2s76Bv7YFwPoCAU9iupuq15tNc//lhR0N/ClAdcVGPy6FbacXD7K76jEDuKPFGcGjUbgg6+EX5Mfs45FUsn3z30ZIi/bBR7xFeJT8smMNIg0wKN4qcFKApoMTVK4RwyU39nCtpwcN1m03bz65S7g0ZyFUKSllj7pAvs6ADoVLZCyj4UgBQncVwM9mF4fxs4QC+8V1Ar0PYFCUTl3lFghjsSVhgTlndHGHX8JwYOHWBtSniJCSmYdYYUjp9AIAIenZAMuFnXP3kbuKjwgAS4fkl0Gvm/jXZ+1xr//wqKzjiM9L7wTgJBEVG9TVOm6f5sfHZNLYiDgcpgEfo3285nQch3sehOYe8DedWnIfdgu8Mi6m1HcFeHGKloo+Z9Id6O8y4MrTAiLl0qi1csVJZcUuUmTSavn7lI7QtmpuqX5W9270on4SZerPjjeRPfxDzwCHzHJWjBXB/ICE64VWRjQcpcMwQNQ6V8UDerOi+DZDBKXcvPlEzSprjJMG/rrVQCcevLnLEcDrayqhLq6lgUIfl8Ua3sUYFllnc8utgan7NQIYKTZeIrcSCMFgrJzgKOaGe02/ZL1/O4peTD1OC+vTQe8QhJsrP7W2cOJ2+qjmDlQaxyRVgVdr+N5IqSXE13WlYHyclpiiekdhNCoOIcD+IxI5RRE326Acj/y4joHWehZ5AMtIPMBIe018A7UlxfDRxxytvlwqEq2k1eY5Jup2Gh8bQgXItJVQKFS+09sUIoIBfiUUi7NfQncZfMljkph2QPfg8d/g0wgreRGbABoXrLFpOJddu3pmL7XkG4WXiRXnyZZcyDHMR8MboiQbBmHQwBtGGc5SXy8oHca7EbL92jXvaO4d70HRACQFMreuDu+KYGkqBAmAY2PPEo+t1HUj57bGwq73a4J86DZbUNiGUHia6Fq1VE86ySrfeImI+ka36WM76097q9eLVg7JEHFY72pa5+3Y1j8wxY1CDh9HBTSs8RJz6/4dZKUORfPVBNJqUm7olIx9wQr+NbzLvmA9FDRaQdbEVKawFTfmxhD7aM/RoXAglIEdMKqcRJIGrmbVWT2aHz2dmu495skA58GUDOhzZvgbdrcc84R3ZEdd7umwhUPiAAjd8G76jYLv3pgm78z98CeepPrDApI2QgTsB4BPmcRiHSCTrSSUwOVxoaEoTFcVZQwKwzJztv/+nZ5+8DDE34yBDQvxcHp5E/wzUNuIzikYy07Ok3Y7ra8CDWp0pQmIXtZrOBKStm2+BnrQG1fgBSlia087L1W/dfrYJwXY/QkFS1MYganrCTq2pGHvKerz231Vda85iV4miLHf6TBMJ01610ySd0krWwMJVwM0bh38bv8O8tv+hAcejOiGcADAKhvfmx2bYQl50sQUlkwcYY1LJ+PRng+kE0OZSVbkP6HCFI9N1SLNoPH1LNK9FM+1VJ7CFDYBbABBD6i4AyXTiI3I0AxdjqBl/u47B8xvitXtfiwgZYBAY92W/viJ7HfrMNtAQUbJQLPM+G0r9jamz7gwkfy6Wr7NqxYb6UzKd7vVAvifNXw7C2EAq+w6id/Rcq4z7vbhd6nfvTXLtNpgjOhHDIbMZ0QlC9ZBensvGX2WfUTP7UMmCbvF61zrzqQrmz2Ua4eZfFacu/XyIKBOUR6Hyaso3qt1b9yj9X+4zbyBLZhIoFXgcS4wrsSYLcQnpwvamvcabQ770xrAUM2Pf9rS0cgO4KZnOSTv3dovNMxyIvIjkw08o4UCCkJuOxk0fKJYNCZ7tjJAvRQUZSYOixFjPrAaEX/oxwQ8EgykUV6899/aVPf+026RmHixx17Abt2vm1+4BpEVBRaSDl5/kM7wIeLQ7y9wxk9Z3zyLotgT6pCjb/+T1+06nu/Y2VzjrcyRG0t2Ai5M3z9WcgjRxtCKqNgNWVvV1GdNa//zWrw0nNHLHItzT3KwZeQQi9XlEAzueY1W3LfNfBRE12WiwzYSTmhHalS7FMOczh6DpYZdf43bNQh5yNBIv1AWVxfMIkYf2WHv8caXsUPKN4IVR6sWiLfq8G958mfAEDz7OF51eFdcWE9kNoMvJ4bg3g3BA4lHw+NmoRbxz5WCNlR7kUluwqXkrk1l6amZ0/cXnAtePPb87eBfh4Q8EjEDuLju/mJX1rFUR+AAZ3tDJ9CcDPP+4472W4TJ8+lSWXiB0U6jazS1VdMtzHvOt8mvPNzXWdTjCZ5QfVTv7QEibkX/exCm3HpL8iEcaLrbxjvvHDu8I38ADSFVYQ5r/vDVZAqVldolZEr8VOS6IyODYvytwphWQE6pKaXyA2I9KaULT4A1lmo3V0O7L1PaLpD4w6yGRyW1rNIalORgSKNGUVYMUWcmucF6X7apS8esIg80gM00fKKzKJ5Fv8kX6ggibUC8IHyhIzgPCbeJAJvm/hXBwAACBJJREFUFgWbRKUk7bd4Yxdwqg1vk2us3XPS76P9/DAg4FH1WQ469ePLs+rmS23uVSTtdpGcsp0HbOJJl5K+/lxrJjxYrhTKCRjB2iyHqzCces/urcAe1rHyBcwKOHm3rLOVPz7TGo78oFUcfh4Tgd2JVG/ZFGc3kN62ZcVLVkvKtuYlTwJ8aH+F2YSi3ZghOZCpDjCiQmLlmSekMv7ES6x4zjEA1RKrv/8bdJyF2IpILPeIJFnHOjHaSmzvQN/TgZ2rA01vJ+ExKU7K6WjchFNOoyMB/czfm79M/3RasTt2Cp7Q8WLwejK+BkaOIX/nFJcAPEJWsgKwSYzv4k36ciY5QryN/nibouerd7N3ZRsP9vvTwGLVgVPxLllsUykmu3DuSTb98ts4kW60q1iinpBf3wF5V722JQYux7Wi+bFrYYoVAAjFBZP42FlJ2bRQqumE3yD8RYZJTClruRaOhRVAKerBQ+TCPMp84bPKd1xpI0m0UIDnnvzVXUgy5ExFbb/2tYPJxbMMoOs2j7gf3Qt3cG9wzFy0yfhZE0btTvvDlUMYTn46cqnIgt3knpYnJ93Pb+uTFkQdQrGIAx0d43mAXYAMoEtwEI+iTvrAtn6OQZKOKqQNxzELyiQSRtKJ6RwMp3nfsi2NTxXkl17fPWziftgtLwPCPB611aKRrISFb1nyuC36DucxnPV1G3Xoe5BGtl6NBpZEf9Mw/2Hb+NA11r7in7kMWx7qdKgC0V1+LKo7S7KlVIswhWel9hhjKmFmvMlSjSwETKGVjLPxp3/eJUHwJo6fRNYoSVw34k11TvnYn4JLU602E6tfBIbAqvA0flwp3HVXi/fitejV2+Pytj8C3O5II/UTfstFfUrSkW9z5RR3AEkEKUfnUcQIOxYJEm/igf22q87/6vWou1/dn/J37Pr3ra/6ttqFNgQBoHTDCluDpFX1t0NMYnts2hFkUGcCmCSdE94OGVAK2pYlz1jnuldhVchQTrpb0RwPGPs0AhYQlhlIkYkjAwltXbfQGSI7SAfXDoZRWrgOMp9KmktyKL0/QxJOMFn/BQzTz87u+Uzeou1UCKySDKoOoBHdHckRXyIg4T0DiVRuoKBUBkg6Uc62ihKKreOdYpWTSfeL9NMjeDDfjjaAw6xuJ2iORIgGA075mnbf+6CBR4hSwXGgEMgB+uZ1r1gVPIzLHQxzmhX3j7OTlG9yvVR2Lhfd4Ha6h2Y1P2+qgClCqPpX3XQBflqIp5AcuUh4rp4snkgg2NBZpGnXY0J3vEWRQ9WNjQZ9KMo1SJtn84OBlaRDgnORHCUucBhFkg4pUiIA0EDFYa+PQGYXChnagKPZHDTweEuQHyELg/iLrxbbRiABJyJlFBfcISXdM+E99qaXMVeNWtKqcGamDwWMTuvbGobxerl9UBVIezudOrndwyYAiPQmMisIK6IGCHEOlzSuJURtxHRYHEZauYJECdkJ9jDGqpfebHjv+dnS9f7LwO7q//nd/8sOAs9WOgq/ISZYjmJvdqdvpfYtLsldIiNndRR3atFbpi1u67qgPklKE6CI7HiUx+OfJOno6EktuKQ2nW0RKptpYQEGzGsB/EkhDmw6yD7CoSH9FREaN3Y1BJPsxYGob/r7zys7D3iYG2+Ktr/Td8Y0qhXxIF7ZTptixp0WttOzVUkCgvS5k+1KsedwGmEM/+UC9CZRVPYFMLVhzuUKAkiDKV5vBDh6Si/ejAymjr3p3p0KPLt/4HmgyWE7fZUYL9KJg7pLZCCMg2OZHLfCZbMtDAaJcdSlR3ZgZvECDGK3yoNhzzE4SizG1cHD1u7oefdb7/NeCzxSFsKUYAyFN0EdID4FDh4VcxkO5OM9VT0MbCGZt3TSTRRx2MWmKzZmgMWT/IeBpr/pGhLA40hQVw895jWPU3TZ6WrQmTgtLMo1OVhIVR8gW0UEL8ECAgVDhAG7NG3SmyAOK0arb3GIyXE9+uU/m6T0Hfuu+L6HgccDEYGLx2jKjQC/XdlyZPwTBwqmkKN5sGyi51uC3qSA5AEF5PXT4bCKdvDOlNhyenoD5TC4bDlDb+7KHgIelhUyI8swYaVgFmW7QAOLr48fm1cE141o5Sz4Ep2fPgefYA+biMEdqN5E07J13LL1q29uGt+aT+8S4NHyyDVVmlm57cr11FmGIT3CLC6GS+LwCKQaZZSQFhZJpxAeJVyB+r5MiTF7L7KqkX3Iidj85NrYKpv71lzIPTHqnQc8WlVZh5F0koTn+rCMyzUjQIixv6gSlwFSolTOBkjmYs/xUslGSUPiRxIaCDbpApYc4OyJyRpus/cM9AM8iLfcJ07EKzmehC/uF/QmGWKfnIES3kSq+mwABhbvtGDZNJcCJTpmqvM3UQKDMCExIQx/W2tMDvVigD2+J9fc8NteMQN91lMgo5IHm76GPzl6YbtCVR/GbhOqmErqFHgTDm5TDLjHm6A3cfYKr6a+rx75UQvS9eqbsmrk2+179/D3oTwD3cAj7IG+JOVrhUcRE4upgcxXOmUmNBItLKr6iHxg5ZAkQHGqeqzklDx+GshAPfKTfyoPpIOpYSCtDN+zO2agC3jkXBUoGWuxifvjVS+npH2dpBOTOCyv+n5U9QjW0DIUaeKQKdjcd0e/h9sYAjPQ5UkYJ8grBaOr0BWVYVwwBFZniHehC3h68iLQLbotGShPVob4KIa7t0dmoAt4vNYlS3k4Zxjz7JH12Ksa7eJ5vF4PY5q9avX2cGeHuds9vAB7c/P/HyVAB47QcdUjAAAAAElFTkSuQmCC"/>
          <p:cNvSpPr>
            <a:spLocks noChangeAspect="1" noChangeArrowheads="1"/>
          </p:cNvSpPr>
          <p:nvPr/>
        </p:nvSpPr>
        <p:spPr bwMode="auto">
          <a:xfrm>
            <a:off x="307975" y="-190500"/>
            <a:ext cx="857250" cy="72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149762"/>
            <a:ext cx="2118794" cy="1822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2896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110319"/>
            <a:ext cx="9144000" cy="549274"/>
          </a:xfrm>
        </p:spPr>
        <p:txBody>
          <a:bodyPr>
            <a:noAutofit/>
          </a:bodyPr>
          <a:lstStyle/>
          <a:p>
            <a:r>
              <a:rPr lang="en-GB" sz="3500" b="1" dirty="0">
                <a:solidFill>
                  <a:srgbClr val="0000FF"/>
                </a:solidFill>
              </a:rPr>
              <a:t>Mining Flints, Grimes Graves, Thetford - </a:t>
            </a:r>
            <a:r>
              <a:rPr lang="en-GB" sz="3500" b="1" dirty="0" smtClean="0">
                <a:solidFill>
                  <a:srgbClr val="0000FF"/>
                </a:solidFill>
              </a:rPr>
              <a:t>carrying</a:t>
            </a:r>
            <a:endParaRPr lang="en-GB" sz="3500" b="1" dirty="0">
              <a:solidFill>
                <a:srgbClr val="0000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7544" y="260648"/>
            <a:ext cx="2016224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Timeline: 2600BC</a:t>
            </a:r>
            <a:endParaRPr lang="en-GB" dirty="0"/>
          </a:p>
        </p:txBody>
      </p:sp>
      <p:pic>
        <p:nvPicPr>
          <p:cNvPr id="7" name="Picture 6"/>
          <p:cNvPicPr/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0484" r="6965" b="11141"/>
          <a:stretch/>
        </p:blipFill>
        <p:spPr>
          <a:xfrm>
            <a:off x="3728497" y="0"/>
            <a:ext cx="5415503" cy="6158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021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6110319"/>
            <a:ext cx="8491114" cy="549274"/>
          </a:xfrm>
        </p:spPr>
        <p:txBody>
          <a:bodyPr>
            <a:noAutofit/>
          </a:bodyPr>
          <a:lstStyle/>
          <a:p>
            <a:r>
              <a:rPr lang="en-GB" sz="3600" b="1" dirty="0" smtClean="0">
                <a:solidFill>
                  <a:srgbClr val="0000FF"/>
                </a:solidFill>
              </a:rPr>
              <a:t>Grimes </a:t>
            </a:r>
            <a:r>
              <a:rPr lang="en-GB" sz="3600" b="1" dirty="0">
                <a:solidFill>
                  <a:srgbClr val="0000FF"/>
                </a:solidFill>
              </a:rPr>
              <a:t>Graves, Thetford - lifting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53682" y="115135"/>
            <a:ext cx="61765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OUT OF THE GROUND</a:t>
            </a:r>
          </a:p>
        </p:txBody>
      </p:sp>
      <p:pic>
        <p:nvPicPr>
          <p:cNvPr id="6" name="Picture 5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25469" y="106509"/>
            <a:ext cx="4891806" cy="6061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27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6110319"/>
            <a:ext cx="9036496" cy="549274"/>
          </a:xfrm>
        </p:spPr>
        <p:txBody>
          <a:bodyPr>
            <a:noAutofit/>
          </a:bodyPr>
          <a:lstStyle/>
          <a:p>
            <a:r>
              <a:rPr lang="en-GB" sz="3600" b="1" dirty="0">
                <a:solidFill>
                  <a:srgbClr val="0000FF"/>
                </a:solidFill>
              </a:rPr>
              <a:t>Jack roll - going deeper; lifting heavier loads</a:t>
            </a:r>
          </a:p>
        </p:txBody>
      </p:sp>
      <p:pic>
        <p:nvPicPr>
          <p:cNvPr id="5" name="Picture 4"/>
          <p:cNvPicPr/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8824" r="1735"/>
          <a:stretch/>
        </p:blipFill>
        <p:spPr>
          <a:xfrm>
            <a:off x="4427984" y="0"/>
            <a:ext cx="4306364" cy="598935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67544" y="260648"/>
            <a:ext cx="2016224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Timeline: 1400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01273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182323"/>
            <a:ext cx="9144000" cy="583779"/>
          </a:xfrm>
        </p:spPr>
        <p:txBody>
          <a:bodyPr>
            <a:noAutofit/>
          </a:bodyPr>
          <a:lstStyle/>
          <a:p>
            <a:r>
              <a:rPr lang="en-GB" sz="3600" b="1" dirty="0" smtClean="0">
                <a:solidFill>
                  <a:srgbClr val="0000FF"/>
                </a:solidFill>
              </a:rPr>
              <a:t>A kibble </a:t>
            </a:r>
            <a:r>
              <a:rPr lang="en-GB" sz="3600" b="1" dirty="0">
                <a:solidFill>
                  <a:srgbClr val="0000FF"/>
                </a:solidFill>
              </a:rPr>
              <a:t>at surface, another </a:t>
            </a:r>
            <a:r>
              <a:rPr lang="en-GB" sz="3600" b="1" dirty="0" smtClean="0">
                <a:solidFill>
                  <a:srgbClr val="0000FF"/>
                </a:solidFill>
              </a:rPr>
              <a:t>at </a:t>
            </a:r>
            <a:r>
              <a:rPr lang="en-GB" sz="3600" b="1" dirty="0">
                <a:solidFill>
                  <a:srgbClr val="0000FF"/>
                </a:solidFill>
              </a:rPr>
              <a:t>shaft bottom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4873923" y="-43132"/>
            <a:ext cx="3925020" cy="6236898"/>
            <a:chOff x="4873923" y="-43132"/>
            <a:chExt cx="3925020" cy="6236898"/>
          </a:xfrm>
        </p:grpSpPr>
        <p:pic>
          <p:nvPicPr>
            <p:cNvPr id="5" name="Picture 4"/>
            <p:cNvPicPr/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7411" t="5467" r="4252" b="7944"/>
            <a:stretch/>
          </p:blipFill>
          <p:spPr>
            <a:xfrm>
              <a:off x="4873923" y="-43132"/>
              <a:ext cx="3925020" cy="6236898"/>
            </a:xfrm>
            <a:prstGeom prst="rect">
              <a:avLst/>
            </a:prstGeom>
          </p:spPr>
        </p:pic>
        <p:sp>
          <p:nvSpPr>
            <p:cNvPr id="3" name="Right Arrow 2"/>
            <p:cNvSpPr/>
            <p:nvPr/>
          </p:nvSpPr>
          <p:spPr>
            <a:xfrm>
              <a:off x="5422391" y="1242205"/>
              <a:ext cx="978408" cy="484632"/>
            </a:xfrm>
            <a:prstGeom prst="rightArrow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Right Arrow 5"/>
            <p:cNvSpPr/>
            <p:nvPr/>
          </p:nvSpPr>
          <p:spPr>
            <a:xfrm flipH="1">
              <a:off x="7320952" y="4137398"/>
              <a:ext cx="978408" cy="484632"/>
            </a:xfrm>
            <a:prstGeom prst="rightArrow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273037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ttp://www.egold.net.au/objects/images/WHIP.GIF"/>
          <p:cNvPicPr/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3785"/>
          <a:stretch/>
        </p:blipFill>
        <p:spPr bwMode="auto">
          <a:xfrm>
            <a:off x="2992430" y="86264"/>
            <a:ext cx="6117064" cy="635766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3926" y="6110319"/>
            <a:ext cx="7886700" cy="549274"/>
          </a:xfrm>
        </p:spPr>
        <p:txBody>
          <a:bodyPr>
            <a:noAutofit/>
          </a:bodyPr>
          <a:lstStyle/>
          <a:p>
            <a:r>
              <a:rPr lang="en-GB" sz="3600" b="1" dirty="0">
                <a:solidFill>
                  <a:srgbClr val="0000FF"/>
                </a:solidFill>
              </a:rPr>
              <a:t>Direct horse power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67544" y="260648"/>
            <a:ext cx="2016224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Timeline: 1600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98679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3926" y="6110319"/>
            <a:ext cx="7886700" cy="549274"/>
          </a:xfrm>
        </p:spPr>
        <p:txBody>
          <a:bodyPr>
            <a:noAutofit/>
          </a:bodyPr>
          <a:lstStyle/>
          <a:p>
            <a:r>
              <a:rPr lang="en-GB" sz="3600" b="1" dirty="0">
                <a:solidFill>
                  <a:srgbClr val="0000FF"/>
                </a:solidFill>
              </a:rPr>
              <a:t>Horse gin winding kibbles up the shaft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24286" y="146649"/>
            <a:ext cx="61765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OUT OF THE GROUND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4286" y="1071483"/>
            <a:ext cx="8881329" cy="487196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95016" y="618715"/>
            <a:ext cx="2016224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Timeline: 2600BC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90043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5575" y="5157192"/>
            <a:ext cx="8880921" cy="1470025"/>
          </a:xfrm>
          <a:solidFill>
            <a:srgbClr val="CC6C15"/>
          </a:solidFill>
        </p:spPr>
        <p:txBody>
          <a:bodyPr/>
          <a:lstStyle/>
          <a:p>
            <a:r>
              <a:rPr lang="en-GB" b="1" dirty="0" smtClean="0">
                <a:solidFill>
                  <a:schemeClr val="bg1"/>
                </a:solidFill>
              </a:rPr>
              <a:t>INTRODUCING COPPER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4" name="AutoShape 2" descr="data:image/png;base64,iVBORw0KGgoAAAANSUhEUgAAAI8AAAB7CAYAAABNYNOcAAAgAElEQVR4Ae2dB4BdVbX31+137vRMMum9Q6jSe3uKiIAIIoiggGLB9kA/21PR9xQboigoIgoCiorSQSnSFZGakN7bZDK9z+3f77/PvdOSSWZCykRmJ3PLuefsuvbqa21flmLDZXgGdmAG/DvwzPAjwzPgZmAYeIYBYYdnYBh4dnjqhh/cacDjMU6ZQc2o9wyvw1zXoOZtqNzs2xkMc8Yy5uefSjzeYe1rXrLWdfOto3a9pZs3mSU6zfw+s1iJFYycboUT97fCqQdbrLjCPZPl+WzWxy3cM1z2mhnYKcAjxNFWt8Y2P/Fza3j1QUtsXmHZZBxgyJqDB58HWNkMYMbN/kDIAmUTrWju8TbqqAusfJ+TLLDXTNlwR/Mz8CaAJ+uojc98tvEfv7P1d15liZaNFokUmC9YYAbA5KmRL3dnVsCUBZCkHUh3WCLebr5A2GJzTrQJp11lFfuc7PqVyWaoVf8ow9gov1ZD7n2HgUfrr3WtXfyMrfj+O83vZ8GjhYPiXwAl82eTwFGzpQIRKz/ygzb5vd+yWGkl4Cb+qQuEhtzEDXeI1RkszyN8AwJxkNNav84WXgO2aNgI4ES9xc6jmwHNbu5mQWEmbYm2JgtXzrBJH7jWKg94l6vBtec+DfNDA5rS3XjTDgBPmu4FLJVqt/k/PMvSi54wf1F5F4l6M30XeKQgZRkYo8ozvmpTz/yyY8NFxvw5vunN1D/87M6dgUEDj5oXQVl486XW9swtFi4e6b4PCuFscwyQsnTCOtqbrezI823mh35u4WjxNp8Y/nHPzMCAgMcTpUWp/I6JXXHXF636oe86wEHCFu2j9zuPrHh1miVb6iw26zib+Yk7LFY+Hn4KrOcw0M5ra89Me75VtqHbdQgXjhfQXOZ/05QObpx5K6Wvq5LBPd+j5QF9HCDweGOUwL36ge/axj992UJFxYBLaECN7NhNEvN9lmxttNCYOTbjk7+30gn7eh3ZtXOyY93dgae0KcGzW31y527HrTbxpi9uE3jcAHKj0Nuah35om/7wBQvGyj2l35tuftsVOAzELWlIWLZ4jM24/HYbOffYLv5qb4ehLLzcphfvs3TrZtjIMCPViNIg2KyNPOBUK6gA22619AatZGebddSstkTtaku2NVgmlbAAAkywZIwVjJqCYnZqHwVsXs2ierYOvFttts/FbQOP9C05RnXlvdfYxnu/atFoEe3tSozTp4f6ChrOdsJIB6M28eIbbdwR523lpr3vUjqVtFe/NM/iG5eaPxzMbYoMqouMzfni/TbywNN7DcqxDyy2ljuJErb+tb9aw0t/tpbVL1umca1lETYc6dKu8yctG4gCRCUWGj3TymcdbRWHvt9Kph7o6twZqpBgr97lvggeRR8EOCk+rbzjKqt99EcWjZXCcmiQ3h3utl38opYCGZ9lAFp/stNW3fxBi1ctsSnv+dpO5LJ28SD6qT6TSgE0BRYoLrIAG8MrWXRmLWyYLTGCSJxk3apnbrXNj/7M2tctsFAWLBOOmT8YtEwoAtZixSSdhnQtYmmwUHrNv23T8met+vGfW8l+77Rxp19pZVMOcc3lcdCOYPGtAo8DHJams7XelvzmU9bx4u8sjDiu1fJUd7lx7oY3h8jhfcSU+4NhC4P1Nt1ztbWtfskmvfdqK5nk7SRvJgC1QTKZu2EI/TaRSbVZKtGewyXebdLGa44zyUTXc3neqHXzSlv52yutdf69FgoVWLQgYsnOFMx2ygFQoHSmhQtLwdARSzVWWQoyZpm4pZBeQ5EImn+ftf37j7Z4wV9t1GlftMlnfB6lCy0iiHgUZnAgtFXgkV63ftk/bNVtn7bU2n8jVVUwIO0E6YR3H9bJz16+TbXu8/stRH9aFzxoi5Y/b2UHn21jTvm4lUw+kAkY3ODz9e+x9wwLj3K0J47RGFF0ARTtXd0Sxqlb9KSt/sWHLN68xiKoR1KJOGsSsorjLreOxjXWufQZm/PJO6wQJatmYfUD37cNd3/Npn/8dosDRI0v/tmSNYvMQAIRsFH1H/+fdax5wWZe9huLFBS7VR3s7HX1Ow8S6USHrbjv27b42ndaumqBBUpGOpAR4AylEoiNsEA2ZfXP3myLrjnRlv32s9bRDOOZK15v9Tq0+p3vn96zKYiQLMU9gF4bV0xzOgHpypXahU/Ysuvfa+m2OgsXgFla6ywy6QDb96tPowe73iqP/ZAl6hutHXKeB4D4+leQiMtt1CFn2+TTrrRpAFbaB2nraLFEJmGR0hHWAkAt+sl5lsA85J6D3A2mdAFPJp20qlfutde+c5JV//krBrU0X0GJm/uhNf0eQIiMQccsVFhhklM2P/4TW/B/x1jNKw+68ecncTCTsbvvzcDDgUJ6AY94EI3Qn/QwT/P6BbbsxossmGrFiMyoQsXmr5xrqZqN5s8pT4sm7meZggJrBshUBALtVcssDKPslysMpfqRH1uqpd4mXX6nFR/8Xvc5DGJoX/iwLbvlcktDurI9gNg9tJ2XLuCpXfB3W4m5IQHERooq4NShkYOExO20tYt+ZrIDAYsVjTJf/Xpb+tNzbPk938zhGxG8bqK3izqww9WmHPB09iK3EpQc6TKwBBtkxS0ft0A7PlGsR5prUy6/zWZeea+lmjbZkhsusBRkLzZqhhVN3MfaFj/txp1qb4RUrbLY6FkOozSseME2PfhjSNxHbOxhZ9vsj95qZcd/EomtExI4wpr+eZete/hH3Du4LdcFPNl4Kxx6wIKRkhx/M7iKdngGd8KDHoDAP2DVD+MSsukv37DFv7jYkpBgNwrtKrcfd0JjO7EKXyoOs5qkxu659gE9gSzeTazM2qd+Y51ISYFIGf0P29SP3Yqe60Qrga+ZcPFPrOnlp23NPd9yOpziOcdY+9oFlkDISbbUWKoZ7fzEeQ6Y1v4e3VxJuU06+2uu9wF/wMa/96tmMNdpAChYXGrVKH+bNy4e1Oi6gMdHhVn+eu7VQdW0h29GFnOqfY0jqt30/G225NqzHB/k88nVrHuB9nBXu5rPIqpLrEYT0VX0OYjOp3HF81b32HXwLTGUfh1sjBgOdN1Kw3EnXGqjT3m/rfvD1daI5Dni4NMt0d5pzWtfskTdOqQ1YGPm4Vbz8j3ogp628ef8n8XKxrp26t54yhZ9+1iz1lazaJkjbemOOtv48A+7+jGQD13AM5Cb95Z7BEhOIlvymC35wbuspXo5oOMNNc9TDIWxSNGXFcPco/gBpmyk0DoWPG5Wv9oyfvQ1xaPARAFb+pW32ZLbrrD2xmo3mmkX3WCxyom29MaLLVg02sIVI611ybPWUbUI1UqBUxiuu+NKK9zvUJv4Xx9DiMvYqj9fbYv/9wTLAmgz//t+G3fW1y0lV5hYEZjsPmvZtLxHb7yP/c1Z4BsU3dK2cYk1oAMIomja24u3kQEXlGfJ+rVW9+97LTLxAHiDKaBxKDu8xFAQ61s2LLSGf/7eAiFp7PPox+M8fDIC466bhgyNPPVKm37RzyzV0WDVf73J6v5xK8JMkZXMPtYKZx8Omb4GFxmUhZDsFLqgzo5WS6fjlmyusSaAcO4XHkJZmLQl172H539jI497n83+7F+sZMI+FkXFUYfrcIZ7kx2NFqyYarEpB1vdG3+1qidvcbxQEZJdBAe9vmWrep6+N+2937MWQCueaam2ZT8+21rO/JJNeudVXXYe7XktWf59d4/TDznywQZvrRcitWkwhUGCRx59kRVAcmZd9iurOPpCW/2HL9mSGz9htc/cYVMuvckmfhCdzp+/DgUabYlkyoIwy4hxjhGuPPVz1lmzzhb9/DgAKmEzPvtrG3/ch9xQNe40ngtRpLLGja+h7ymlzput/oW7LLHuVTlXOU4xnfi6u7/vy3848DBcaaYjMfPBBGxCMdb82mM2/rTPWfm8UywQyA1fs6iS3/zet13+mgEbeJLV1hqn36hPAiXjLNWw2jowP4RKKq0Chrni6/+0TZKQAKI3/udAG3HiJRYdM8vSNcvQIiOVJWWth/HGpJPctNhWPPlLsNTxNunCa61gxASrm/83a1z0d2tZ8S+LE6wAs4SgUeomIIvEmmaugmA2yxY6jKVABq/ovXuS/vOBJzdsH2aNcGG5da54wpZf/5TFJhxgxQecZRVHnmMlY2bm7tq9b1kWzQd2cd4D0lv1WBj3DRNEur7K3vjm8RYAKxRUTLTImNlWOGGeFU47xCZc9FOre+rX1oitK8Ti+0NRDxhzPk8+JLk2+L7CCQdZbPoRtvZ3V1n74ifgcdosMnK8+cSixHF5kfLQtQ0oYwIypznTXOSBRp+3LG8Z4PGmwWfBKGSMierY+Ia1rXoRY+F16D8+ZpPffRXa226PRWdP0qpSPN1LbmndqnbvPrcpu79uOcNbu+LqgGR0NvMrvcm10/tWn6Xam6z0+Mts1P7vtNY1r1gnGuQOlH8tuP4mWhuwZ+F2UTEOT0tEebTG2V7GVG/EwXAZmGuN1T91o8M6lad8zgonH0xc3atW/9LdaI4YqXvOu793H7b97S0DPN76egpDfQ7Img1DzQpa3QPfxFb2kI1+x2etfN+T4B3GAl5IZzmg0FvuY48PuYnt+mHbE93r19wzWZjc/pcMwhPEV7xmuTUt/xePpxwjW3rE+fjnTHGmmdZ1b1jd63+11kWPWzDTwT1SSfSsETkJoPKXzrGRh51jpQedAYlqtbWYnzrmo4kH8/hRPvZ+hq8DLG8Z4NnafAhrZPB58ZdFLbFpka3+1SW2AXfXyLg5OFHNQMIYbX5MNH5EZ38QiUhSGtrsNHxFqKACI+Q0K6ic3AVYojxOw8+7R4pgeN2F3hAm0Vc8SRrmtv8CzwNwt2PwbEViyvoxFzklUNRC9K987n9hYthsiQ2vWIANAE6l1p6Ao5rZAABHtmGVVT2IB+gj15kv2WI+eClJa97tfZ/pv0d9f3lLA48LQmQG/dK1QALkW2Pt9dYBM9m+4G9MLvyIQCPHQ3izre98Qu8iPiQ67XAbefh5VnHgGfg7sSAqOVhJ8b6letLTmgh45I6Ru9V7ru8r3fKFClGfwPDTEw/kUCpuWmqb175Ot7AIRMGg+AKlUDhuWZf3jAA/aAmim8BOfHa8zo7DTFcv39LAk58FByB8cZOvUGj+tiyabd3hzbrjU9CldOAbs2b+w7YRP+uyff/LSgihLpiwn0XLx7BORM9uUZEIonc1GZfT15Z39Hyk2zLn3Qeos/jwOvypqDfptPxx9PtWIMKXMdnQXKsA284sw8Az4NnML3JuEXnLIqX4wTZBrVndKqt79DqrefxnaHtxFymDkS0Zi6a3wgLYkLJgBy/6BGxA4ockJKcdX6nATgkr2grQ5MfFT8Jy+d7nL++M92HgeROzqAXpkpS6sAGrhfIvU70YiW6BtePwlSd/nuuOt5ByaguEC2GKPV7qTXRjm4/uGrDxmhwGnm1O/Y78CEjhZyRfbx9w0ZPseORRr/K4ka1N6GsbWGNHmt+NzwwDzy6e7Dw/pWbygOQBjq7svYCj3numZn0aLsMzMMgZGAaeQU7Y8O3dMzAMPN1z8R/xaauE0PFVW/3lTY15mOd5U9PX/8NOe52Tj7slnp25gLnK4ZvESyk0SlcCzjMxgP8zrrf45zgJT/7o+DorPstfgIRHaLPzT1eWti6Lef9j6e+XYeDpb2Z2+DpLySJllGcIJWIAQyx+pbtAqgIQpQEHKBSBkcW9I010RagAIynhNb5Q2IoOPd9KsdUVjJxMCHO7NWJRr/vn7ywYb7A0xtQQykXJfTtahoHHWbQ9twjR8J7S0Q5NqjwA/RErmHukFYzdh+jOhy3ZsC7n6rDtGoVBvPZ7YihPRiMJC/+8HqoWhUqlwRyRQhSSIyY5e1wKTNOCI1do4kE27eKfWfnMIx02yrc66m2nW+VRF9riG883X9Nay6Bncka4/A2DfH+LAo+H8oW6U50NbrEV453FtuWXjwvXd6RkIAEZFrDsmMttzodvcFUsvbneGp5biP2JcO1eS9m3BQ9wZGnPYPOSb7OLo6IvIbqbjWA3I7qFOCMcAVqs6MAziTn/Em4W4yyCk5hGpLDi+YmMzXr/t6wQv5+eBZDGzpa1UlIYz7j457bsujOgWAJVby563jvQz29R4NEyZiwBqi8/8dM28uAzLV6z0lmerWk9i4SBdJBFuCLASwrnrkCRvPK8EsHRTHmqFZfSfwG7oJVOxTstijU/Nv1Ii2I598XwL1Je640LrW3R0xbHLyeMNVykykeIVPmUHnH6VB7EJjfvU3cAYyGc5Gts09OE7qx50UKVU23yu75Av4jH476KfU+0qv3fYW2v3e+yaPTfr23/8hYFnqzL+VNx9IdsFq6ZXjmeJFIzbNWPTicrh0jPDhgRWRlHWPChyZfo2NmO3Ch8JiMXDDBJUJG4WOrdvieLbIr8Q/7SsTbhfV90FvqCwrL8413vHY2bbcPfrrfav/0I4PBZ+7KnrW7J02Cd8URNjLUQ7hvCXQKcxjWv2uIbPmhZzCOKxUu2pwkSrCLY7zbu8Cz95TiYteEM9mbKWxJ4NMkZAKR0///qmjtNavn0w20t/EO2brVzd+j6cTsf9KzwioQX58+e6Qa86Kip+M6MsCC+QREs74GSCmt+9SHzkxA0GwCACHsJTnibzSZ1XvHoaf22VFBWaTPe9y2c1afbht9+wvzNVbaUuDRLJGzaJ26z0YeeTdP4CMELLSdBhW/zAguWgWnoVDQSt+b5j1on8VxyZVWJjd/HMpFiJ50JkHekvCWBRwstF4bmpS8w6ee6edM1uXomSQus3duzCEP4HfGBvLA4pLBwwKd75AkRQJrKwnymOppIb1LgHMnyz8fgPeZ97TmLyMqOQ7q4qVe/dqilcUz3p1lsgErZLYpwLFNR+PCm539rjW88TWxVI96DB9ikUz/jpCg9O+H4D2FwXUS+pB8QGVIGj9VmrVWLTYExIo0ZMGY4HLJOWfEF1cI1+G9LbO/YvNRiAI8uR/BG9BPnnyWcxwcQ70h5SwKP8ESAczDqnrmFUNuRNuKgd3NOxipbR0qSkBymwnLqcjPv5hQW1aX4FT8TGjHZwqOmWxhgUPRFsr2FCIQlLkph1MmfI2PFxVYydlbXWgTDESsmsiFftEwRFrBtw+swxikbc+bXHeCghXEM7NLfXGH1HMMQhEv2E37T/OJfrHnlv22/T/+RMC7Ph2ciyZka/v0n87XVOt+jOMAjwBIhVMrhyPgDcHR/Sk6EXgHCBfTt1WuIvvAuhcGAIXyOUq01Tu/Tc7y5p7b79hYFHuYFX5xgIGWb7/mq1T74HSQYslBIyiouMyWj6IadrMXhScLTj7YJb/+UVcw5jnxFJFXoMbV1y563xV872sphQhVI1108AGxc/4Y1kYRAYS4p3F3jGxY7PUyGFCgVh77XNSWsUbf0OWsibipWWoxTurfyRA1ZxysPWPXzd9j44y+FDGUJp660EgC+5bGfIG4XcNbHSlgpPAlzfFrhuNlWL0zpxiF5CqCiKwl4IBUlUAj6w2DIada86iU2y+AFBNWzk4Cne5fmRT9d8dZAXdfn7nvU8O4ovWCgR4PSxaZIgpBOtLHriMrEJzk8nsSP8BwdkJM0WbVwtnEkSaG4ZcdcZjM+CKOa2/k9qnIfxdcERlRa1aM/JLEk+hM8BMcT3uuHXKgPDa/cb+tu+xLZR8A7YCs53ksUj0iyyvEgqqgdDKNM+Gm/SI5wiZ4GA0Vhgl/8o40DeNwlrpYAxI2P3whfHyQ6YqOLDg3mYtELJKYHCFMGSPTPFe7rrF6Ww1DepRgYspnkmR6bL2Fe7Q28vHngUQcVWchiuFNtgP48rZU4rN3g3Dqlp3BlFwMR/UF5A++ggDqkbhawr+idTrZaZNbxNuKA0wGYGRaF3wiDwkMwkEtv/5w1sKOdWEtoTGT6UTb74utyUQZmzdUrrP5ffyKr1nwrOug0m3j0BU7PEh0311pfe8ha/v2Q+air8ujzAZaRbsRFk/YjSwXJJTEN5BcoS7RDSFllIU35JUsjkWnyXO6hrqtgDVQH7cSQJ1pqXVYwVSrne+eYz/0pMqDG69a6qFL9pgyoATTNmTSbA6czFR8hzR216yC/bQT4qR+Qz9Hk+UECDJAhxWGffEfcr9t/GTTw5OFUuouMUtyyOAVIEZGpb7MYE6hsVFJuZTs7LNlUbR2cT5GoWmhJoN5t5e33qZ878rhL7GuOqghwZa9hguBiLM3EpMkWFqqcZcWjJtMeuw2UnsCrL8hu9xEpofDeZDxuFbOOIfj/k64tjSk/b4VgnwbATqkj4ziVjzvmoi7AUWz5G98/DWlsDQCKCga9y3iAJygmtWKKJVY8Q1RnicWJZojXbegCnjAAqngx5QeUo1i+uCgGvnj8CutXqCxs+r27R65fYI1sG6lTGqgTHk0lCHAougKmhY6QSnfTMitDWlQJg4GCZfAz8GJiljVzAd5TSGiJ+o0WHjvT3VcIUMf2P9UQw0g5t9LxTO6HrtnwvvX32j2S/u7oc12JpjKge2VEK0W5Nvr4y6149jFw+P3TzTic/htXHwk52MB65rm4PhVv86uIIf+IgMzAm6TSCttjSkgT64chzZJFK5Ug08PEw2zSu79gZZzfFZUuhRLHzrOZ0NyNf/qKBZNt8AikKmEXNi991uL4EgfCSEpMW0gYC6CPjYWjdJwmGmcklhjMcb601Kyx+KY1VliE4TFWyKaYb8t++WF8kpPWsfoF54+cAjgkJXXA35ROPsCBQYzUKOGSUSRdWA0m8KZc5EaYJAXWDuTmpGDsDD7zezfsuI9+xG0pETO5bGHqjzTiGbBrgL4bCS07UCTmi7TkAbTOLcteoq/Ew0dHcBfbgfRxbZtXW1EOeIrZ7Ad98WHE+5QtvI50NIse5V4y3rpW87X1/z444GFykyyGlU+wqe+/zka/7V00lMMC/bSheQizSwIY55K1q7smaovbhUVyCR5Vp2P+ciKzGL8AqvdsuNiKZp9skbFz0MDOwnYExsPZfOEvPmQFiMtzP3sPbaGV7VGUrHHiiZdBlsbbqhvOI8yGCYeEplY+Zwu/dRS6lqhNv/RGKyWLhor4F78yitJeEF1Msq3GXRfvMHreSZa87AZrfOkeS4MF0m2NVvP33xAHxRhLiZRA6+uyWyCVxUlz4hUUd4joQUTjeM3SLolJlu0E+qTOzcuseNw8d2tsykEuS0WmcR1kxpOsvMYxWQD0QaVayRUlsUyStzDIuBXv17oeLJMrInvjT/uCVex/mjWt/Ie1vXIfcwdAkdKlc7P61a3f0iOSGovgoVrmPzSonP4DAh7n5A2Aa0cFx+5rcz79F8TLKV3wqcWW6b+jZoXFmzazSwj1YHKiBNXLoqvfC8hm1fnGo+orUoBID4wgz0iETGGrkSN4oBhNKbFQKonWWpfdQjvUL/2IeBhizWddcQcoWPHU3WXq+3/olF8CnAS2oda180EiWSubekjXTaMPfKc1HPUBa37q55YhBZ0faSa5GXLaFif0dnEX8ITLx8GfjCZSc6Wro+a1h63y0HOoB8JIHyef8nH3p6zrKRJotsMDNZETp+GFOyzJooeIhpDepJ2UNR7L66GRMGaK1gUPU4vAkBmB1CkxZf38Jx3w6K4Im2wEZHLj72Cuy8DQoHnFsieamy32tndbdOQ0N+eaz8aFT5sfcwZQa6PO+oiNPvJCrqoWlYyN3PcEM/7KG86wBW/8FfJOb5jwzk0r3R0J2u5sqHJkvaNqqTUtfBTMSXAjz3qMgbttmy8DAp4ssT/k7rAM6ejnXnF3DnDEncNnsKgbCLZveu5Wa4e/SCs9nTAIixgiwP6A/4EPgKTJwlyHBVu6V8CGlyTJGVphTEfbSKSZ8oNOt0K4f6VE0R1xQlNaEF1rn7zJWpc9A0YBgOAxWquWWyna0XzRdI2YeZiWw2pff8zW/vHLRH8uAHNkrOL4j9qsi4iSzGlQRx59Iblt7rCI+gej6ic5ZCCYYELzWIIR0dcQi6TsEn4AueVFSN6+J9u4Iy+gBY/5VNshJjoUncqmmGoV+51i7SddYktvuNDinK8qG1O8ZhVzk4Zh954pcGYKXCDUUeZBQOQDAzY8/QsbfcKH0QJ7TOxEpURhMRv/dRcYDR6JgL/Yfu+waRf+GGys55DK2FiN/7wT7ghyi2pg+vu/36NnzB5jU9HciCf1cfRCtnEtTHSRtQNI80l4lWBzpJnjlFQU9DMI+Q6SfSybUX/zQKha+i8DAh4tZhIJZcI5P0PhBfQDxepgB7nvlv7iIqSMR+Dgw06U9cNP+JRlgQjMxKaF1soilE86iKwOb4PLAxXzrOhvsrXJCvc9y6Z94BoHNJqUniUUmWJFoPpRHBWwmmxWNZyyo8D+1b/6iAWRNMrmvd3GH/NBtwjqXw19WPbTc7FLxd3CSulW/8T11nD4uTZizrGu6tLx89jRmB+a1oDpPClH0ogAJV/Uj9iY6YwJKYTfxAyv/fVHXEqSkYecA5aYy2YfDfnp5t2kN4lh1pj8gR/Z0u+ezPyw18BCKfICBUvH0TvVKQNpyB0HlcK3RrxfiMXq3PCGrWN8M8//nuuCkmvN/ugt1nTyR60Te1RBOfMw9aDcphNOydrq3/436VRWEzMWcXyTTBIZALKzYb0D2vbqpdYJ5lMIdWdtlflZp4y04Jp3mOZkLdgHTbif0OmIjK+UDCyJqMdOxzwZuPnY9GNs7FHneUiNnawOL7n5I9b2+iNWQE5fgYRsK3m0rJOKlbhjI8mk22ZBT+ExAtBdtg9SWpMVzXu3zfnM7x3Ndr3npRmmL1lHiliyUJVP2t9dDsJgzjjnWzDKLdbw+PWWJFtr68Ln3cIIeDwCaCjhnoQ7BuuVjmLxNE0yM/msCQWegEd7KQRWi46cYO11ymMjnoJlxWmqoxbdDLvPD6CoRDGQIp9IaoYnIhkAu7flydpk3owAACAASURBVJut8elbLIQBUweCBAAgJYwcc9LHrAg+SUWJxCNok5MbwHxk9OpE4ioAeFQKyVQvzW8CCWjUqf8Ng7vM2snkHiR502ZUA0qPMvWcq+m3w8vY2Y5wz/V8aW+qsRW/+4K1v3AnUi2iuPoHgC6G2U3xW3szphUOQUmnNCtscLECkH2N1fMz5DpjyUbRYbkZ6cYxGquKnhxoGRDmyZBtvPzw8y1IIJLcG6WbqH7hj9bx8r2IhYiX2mqUfIc8AIIEwKu0vXq3NYH6g3Q6AE8iRjQDcEy95Cc5wIEOYzFecfsV1vzG4+ZDApKKvRg1/+wLf8Tu8PibSed+y5oXPWXZ2mUsYJGl4a2SeOsFpYKlaHF8crfsUq6pmwGLV3uMpLoIPLtDPLIL/+aeUa+DOG6lcNZKNFeTHcNb6OjofZhwpCbdwKy63QhJ1SFyGUhGurrJkmhrm156yNrWvG77f0G8DOMF+Pwiu8yRD36kffWrVj7tUNeWGPt9rrqXozBbrGz8bJc4e9H151oHiSsjxJvXPPhta1v5LxtzIsA48wh0RxXUCaaAt+qUbgnDZu2zv7IsfGUIlw/ljXfnakGCO0i5InVFWFIbPFeQgXYFI9K6tzquG+4lv07dV3bs03aBx+lRMMCVI457LWsqia4FeHzQSWkxPcG5bweEBhl+uMQiYe8eJRZIkRZ/5LEftcLyyQzKYx5XknSo+fk/QQ5GWLZAWbzI7P7XG2wtO3oKpx7rrigKvJHHf9g23fkZ+KJypwWOw/CFIDEqIjVByJpbcUEJRcy2TAJKUJ3nAwohHw05YNe0Zpn0NEq2js2rnPFST8Ygi0EyzENb6W+njT79yzbulE9ZG+Rt2Q9PBRvJFICm2Dj+GwDNlwQYOtFAsklJieiYNj+LtfuESxzp4ywbspGO48+7O4wqoRBpsWPJU0B0gQVxw+hc+qStWvx38yPNCsNJ4kyi30kh2WXjzWwUJDqAUErhngDgk0DBmOW/rF8Ylv7v8tLNAfbXFDoAoegISYRURJhS7Q1O8RcE5efJxtYezw/Qu0eDYrHAJKX7eaKi6uogjVkT+WXC5AmWi4KbFrBUmBSydU//2hJi6PinUjGP5wplV2Ip0Fl0wvTlSxT+yIco6059yV0U1kow8UlISH6gUfQ4WR3dnQcgsJzOgO/ctMS1oukPk9vPsDinmrGSuzMefCjnyq0Ut87Q5CMYM8AxYqqVAxhTSTSZL7VIZqnN8E8Ss8Em8TX/tKU3X2LtTRsANA/IkuhrasjCMf/aM6wOYSAINvaWmo0G1giIB2mvdcnU4zhyZRtWw4BTJZKmyI/n/dcTNLzZ8UwR3oz3/DXft13xvl3MA51B6igDy+DBRg+0jAmARxkeguyugRcAh50hjj4m7W+upJpqccjWWVrdanr95BPDDS/StvoVC+d4ligKuwiMaUqkCBISZ8ENQBRmkjkhNGI8qoINKHEF1NQBdkijiOvAjyWa05FEkI4kRfmwnmd8Hu3PtKec5XrscZfwFGQKzDGCZEhtFZOtc+1rkJ8XHbbV8u/zid+SV6cDXqXM5fHzwNpM2uf15AiUgo5RggXIgQOaaSXb6QIOgSmeCA+HiiFOsialulVOnWBBz4N980sOMAD0+hvqZbur7w0J3AFazA8vIN7C6VraBzU+nObY9YiE8BldJQRbHSTov6v2/C/glwxqd5jocoBHixQC04Xgl5KkhJMJpFXAQ1HPAmCQCFbizuXPABSEl9BZkSQx2uIZjPSwwioR1PaGZrq9ehMHz4EhgjErOOgUK+YcKgGhqw+sNP2s/3Gfq/71R8T/r7jPeon2SSmbIG1tDU7nG++7GgiqdTop8TwSIFSdH9cPEkGTSPM+V4ewYUiSGiqBfHtdle9lH7YLPKK7UuKlSUcWyO2UEHQ3DFpPgl7FV3j4aNsj1+Jn0VPIHTNJfSybK6FSbDWxClSkaHJ78A+qU6g4QRr8niUjkoCOiBUA8yyDkxBD68kSSglb15mBx+oEKLzkjsqCKmAzOxceDMsRGHQaGuVEW7PVc3hZhsPO5v0/FGS5RhwmcS/ehXLy7awF06y6+ytotfd1jKmYjiRidMd6VBEuo+hihLaw01znhYeefaZR9El9MUl+K/a6c6/6MgDgAfWjSU2QdTzigAeKD4Mnc35D1augafgHhxe2PRlOBARbpLBU60SWYoxy2nmRYkTeyukk5FoHcMJL9ChiSyQxqQhriN5nOurBgqjaWeAEJ8IkkX4iaIxVCqcein1rrlN6pds2AdjCkEEw1DJaAjYdUGRs1JyT3P0RsOfaB7sVbMiR2BnRvNZvQEpb6pJHtgN4krI23/9dOtADquiLM8iCRUJgFwHw3o5J3KQM4mW7wMMMWQaflrY1L1sx0oGYVZbBCg84zWpf/L0Tq4NIR15GzW20LFTO5PvQVjcsfcJGH342qIioAsT+clxBW0nMKFE+X5yNCINgBHuPipatHSVYomoNjKOYRCzZ6FWyzkjqboGhPtlG/N+r7vCORd8/xTJSpKHrSCBJecsuAueRX2lW0XEjta3iYLPvYFVeB9O8FJvVWtRFtdhaOINKihR4MeUllLfAtspbDXA0F9sHHiZb6r/m+Y/ZmCMucJOvBysPOctqHt4f+9Aizv9E/hSacEuk9+7iAAbLcZrF9qH9Fc1vfe0Ba3/PN6wg5+8y5qjziWS8y9rQZfhjiP8ARCKeQrd0jo3a5wS3owUuda8+4g5i9ccKbMplt9qot53FbzTtekU/hRkgDwXwNdHpx1oLWlbl7BOJ2fivu9kE9dYGtkpwFkUSt4qMThWmreq7v+o6LK2v8hAH2TCG6OwjRkpjl05FrQyX3jMwAOABz6B7aVzwiDXXrbeSigmuhjBi5cTzr7VlhKoog7ifxItbTjBLjoO1QltnfPyP2L2a8ai7ArX5Gtvw4DU287wfuLrkazP7ij9AQr6Hk9WLMJ2FNnrfU23csR90wCas0YkSr/bhH6DrwC+FRY1hatB1/QmbJInBigMkSXyR26pXAtRLMCFgcZYaPtHgDrbVAbcumzmeeuLV5EUoni5I1KXq6BYJciMBS6Ihci3wMlz6zMCAgAe8jf6/itPirrWSD1zrqpAzmMhE6rLf2KrbP+PMBYod0mJIJagDVnVYRmj0bJv+4Z/bSDCIihzGFn337QDCz6xw3IEAyIXuehR1+6zzvs1iiSj2Lp1IMYs52SVZt5r8fvAXMNwOU1FXO+S0FbeGJCQqhb+QEl/78HvxYWgMY3iURlw2JUUU+OgfeksY8Z5g4rXV94pAZk8UAbGKxx54G2NP9WV74x8Q8IgsKIC+5qlbsX6fCSAcT70eGh9z5HlWCF9S9TjW75XPE8rRBJ8RcSfMFM850SqxRkc5UDZPWtoJG8kS4huKBG3NbR+HMV1mY079LCTM4yl6Ak4SU8VmYpyq7v0G553iDahDSFh4P9rm6oe/6w4ak0XYBxZxrhuQxDAMrHxXhEcyOY2rJt8x24jzeh/SBAgdQwDFrEKHxddpLr3jG4der5lLx6xY9b/vtRU3vg+JqmSLyfXyFbMEuJam8Yibg9NV3nmqJ3TKDJDBFiMlm3Ia990xtdimVvz0fYhOeM+x0DrlLkncUXjkTLI5nGgFSGDKbZyGN4kDZDreMLnuNdwagHFIWZdWWI2q266Bvq307NFe8DlvUshJcop1z4Qq8IOa6HyYks1op5lXuZDs9kLfRD32QZVRTL5pD2F0z/eAMI+MbA6AYD59kC+doDfpohttzEGndo3HwSADDOWAr7sJYAWpZcPff8lRzV8hUlKun56CzIeGOgw2yTZzJtaTN0JehC94EsDQXMrtIaTYbBhWYYxeJTfZva4N6S+aQzqIn1NWkRtgTBWXUJuxhMAwSSS82EHvJa78KivicJI0UuziH51lcTwS5Psz1MqAgMcN0o1cZpsSLMK1tvKGs63+0PMIcrvMymYcSJBaYRevojnS1MghqmnhU1bz7J3WuvwJ52fj24pmVTabIH9eEZCohu7S+1v39aH4SZ6Rnn2NDQDGFFOuneAYcpy7/KX4MxMaE8HtI4aDWAG2tnYs9OtuvtwKj3y/zSPsWF4FKsI1QTCu9PgDXig9uJvKoPskwTVETFDIjz3oH7fjboE1nCCzGH64AXxppCpLcSKLjJZxwkUyOB/JqTuC6Osxg30wyBYDHUqgsiUg9+yuNxLhSsg15Nf5BOHrIxOKs4gzDwliqoI4OfvRYcn/e9y7L7bJ7/xCz2qsdMZhVvWPu2za+/63C3DyNzjHu75YN//jHn4fNPAgq6DsEw3G2QuAkKIvAzPbDG+igWbF0CrEQnwPqDiANVi0UraevhLNHh77dpvXeZ8ar8imyHbvwlXBOTqsBG4bRfNOtcpjLrSiaYdhP8MqD0mO4+rRuuIftumxn7pzrvzZIFrr5b2r4ZsfDDXz4htwKpvOPOFOO/8RssMvJKaqA8Ul0aVg66FYdgB4NAzHmXjjkQTD4MTH9F90f9/J7//uXfuLpC2PLGzZJ0EDgI5HYhrexJ2ah8LQjx7LHR7SY4w628pHdEVnBqd4/IvHn/xxxti7BMFAhYQnVRz4Llv+26uI8Pwx3oOP2JI7PolgMsbGnny5O7tT/SgFe6cgeYt/9XFrfu7XkCw2JdAZAmN5wkXvuofCtx0EnqHQ9cH1wZFMMKa0xs7bUBiTxRLmEFWQH40fg2c74SwlRImWvo3zqSbsizE3YE2cV96AF18H7qUhwnICCAASEBKJtE2+5GabcPT7uzrTyNlYjcufd3xOBedbFeMCIldaOeIvkDsGDuhNj95gnXEESDwGx8i3ifZJmGFVuLk2PfUr/IlGwCbhPy0AEufzn0O2uuap9wekB8csSorQYCFrovswPG4i+NL7/l39DfFWiyLbnGNW8+pHACaN85cPvVW4fJIFyMAlD72ml//iAusmnfsjG//2T+JS2o1HZFkfe9yFtvyO/7bW52+xLGaVLAbU8iM/7ABHzUgZueL3Xyb1yU/wFUKTDf3ZeP8PCBW6k+QIxzoSN+nsr9tigg0tAmD4mizFyX3yR9JciTmuf/keXHdz88V3J2W6QfBlCJZBY578QsjiJReHDCaHrMJHUfEHMV3oHE/pebRAaZzGpLNJwSgGYZqd5PEmJ8NrX8slZK9v3mdvbvmG1V4RkDgBO+DNEhIdgF/JoBLwE2YcxH942jnfxfdnioXgTcJonVVev448f/Ark069wquqx6uUjTr5d86lv7RFcjR/40FLk4+nEud3FYFZzSsPWu1D3yP2rBy9DCQcIE3VrreVt33Kyq5+AbIXsVL8mWPoSzpXPCV4cU5hrgI3DmJO8DCID1Es4/Wz9+uggUeLpQRCPhYlzXsBNqhRB51lxTMOt1DFJE8cB8tIR6F0skl2qHLfrL/9SiZzee9IyN59GdA3kZw0ykXpS4jVdQAsvkArmGxvt9g+J1vFYe+zIqIv5NWnMzlrn7sVw+4DbndnwIQjUEj2LVMv+gnwPxa7WYbkSr+zVtLOytA66oSP4cTuBQ/K4WzKef9nC77xd5ccqWjyPMfgCqc24NOdRabORqFH+FgLMGPzphExsa8jj1n6IiArnHWktS1+DIRM3kDFTnEt70NZiL2uBUPt3lIGBTzermeCmmvJV3OMTQMNjyAgTpPStzgdBwpDaawVmlI35RBr2jgfISyvz+n7RM/vPbGJx+A6DCM+BY1nAP+dINGoinIIwR80PHc7oSebbMx537PJp34mxw579ZXAt1Qeepatxi5X9YcvWwAX0M0v3k+0xT64klYQt+R5pBeTVVRpVxbddIk1v/B71BF+hwUaX7rP5nzpCfLuzHMVFnIQWxG+1MKoIYyu6qmQRSEHtcUAsiLi0yMjCQbEJTYAr9O3yBvSkXSAJ4WbrXyxA8yRSljHW0tK7YVN+9YwdL5vObqt9M0BjXQVRBOmyEZVdsInbCoGUmdH4v78Uutdpee7ll47K6rsE8yyaHu+OCzG7s7i7WeYNdLyn2F3qz2gBFcaJJ0I5IYwWUk/wbIJNo2D6QsJXQ6VjOwCksU8HsSVdSqAo5JvX0Ctz3qfSqxUEoe2ekjL2psvsk5Si4w980s2/cwvc4+3LdY88ANr+cfvLVKOIz2kTgaWZHMNsWc/sJKP/cYxyXLHLT/wHVb3/N2uXmcro5FJx11EK90Fwmkd6Hg6ARDZ79qI01IGr3a8BqSFV1FQoLJphCd4JqHCyinOGxGFEbxaz5lytw+5lwEBj1OCsaiKWRpx4hU280PXu4lT9KK0N0n0EQ1kr2rAdhXHbcOPVVt6oACpPqZdSK4bPO2ihLxIculZJLEodUi2aKwVHfB2KyY1bAgsJUNnAn6hFX/kZjJq+WVsRUxOYygtwhc53Melc+oZV9EGNjGY9Q1P/woS9TciIhJWQVDguMPO7Wpy8plfsZaX7yPma61F0u0c7jrfkR0pElTSrVVsf00JwOQgELdVFrp52VNEbxLXRRSJSjG8UfVzd8JbcXIwNjog3drwPmwilVt882qAZCGhPCux8lfB99U7lxWRW2fAxdqfxYNRc5om3NolOpgw19UbgewrT2CG0GDl3tntQobrxcBfBgQ8UpRZW6sVzDzBppIhS0VCJHjBalncNXdeaUlcI7QrFcYrHkC+xanOpLUee4lF5x4HOsfoiWnD7SqF2EB+kmTyLD/h4zaeI6mLAC5vCV317iVrnyPt2Yu2+q6vEt/0GKI04iwn9JbMPQFF3FiX3EBYIwKTLsy06BeXWiNa7yChz37S2a569UELfDpsow85k95yH4BQTgZ0pZLzEyzYWbsGrIfklXPIV+BgPYvcja9YP8iIEhq04Y6aB54YjvY+dD/tYJUicu9okdtqV2P0vRB9lwQ8/IUUDQJpCiEoBIJllsh2wsy3ufH7JYoxWj9hPW0k0Rx18BluvCFIaBTy2N7ZxEaAPNNnkbihWrTO2y2i6Wno90TCYUMSvXnCAQ5HNi/50bstveFVFzYbwK3CD4BkyfEi180AImn9y0RJEjeVJBhOIrG00Kw0WCRrEy+63uaQ5r64B+BoWvNF7ZTil7zPlfdZ0X7vQqprt+r7v2Gvf/NIW3P3191tDkHwaf3fb7Km528nvLcCbEFoDfFdISIzNuJgJuVbHrtUKH1uThJTMF0C/i2/PIX4HkFT8s1771o8bFIJMGq+aIyZZBqm+sncs/g2zTiCc8vf7jZOiHNH/YQOie8TYHXidx2MTbDykz9vGfIJynkupdAfhQxDllVEwoWJZ33kl3bA/75KSPLnXbSoB8j5lofW+8CAhxitwtmk6yCHS36xEqjeV//20xwGj7EPktGzaCK0IFrE5udvtde+ebQtu/4cZ03WTk4guo9615Wkhb20q776lS/a4l9/wuZ/+xSyOJyOreePrkq1JzF3xmU3mZ84Ku3EgjCRlOS60WTnJRVELaQrptrtVLUPSSWSUkkc29aTcoV6VJeSagdHTOQLuBOSqWwR+RJGfPeDxbIc6NGzuBNjyMTeVWhX2KP6uVtz/YdEAyiTLrgO/9wZFm8kJBm7VrKlDhNFk8XmvN1mXPmAzfrA92yfzz2EWwsRoWPn2f5Xv2RTT/ssffFmVdKdolKEVUcfc7Ej1Q5TdzU8tD4MiGyJfyjf/+3eAjBQLdCmF/5gSWh7GMY1N/beI3NWeOK9IRjWDB8ExpK9Jwt/FCFEZvxpV+YmHlsOqfGXgcF86Gj8EZyfwBQrXkOXkvqNTSBmHYGcUCvy/J10hW2663PO5ydRX02GiDqQyEjXr8JJBwBl0tloITxcIjKaBqha1r1Olq6DXf+U/0cqhU5i3rPJLJEVq4kEPdb9pnRsYcJ8k1VvOOVmvh459/vQ3+SLQocyuJbEF79mG+F9lFoOXEoM+lw74EtPW9Uzt1gakuaD1yuafbxVHni6ZwejgkAxGw29WISNUIQQ4Qr9VK8Vx5/Ea7Idfq+D5JYBxuNLtzIk5s1jwrz7h8jr9oFHZIZYp6LJpEihaE8LXbUuehJYEHBsq3A3E6MYqnxJsYMrDjyT4H4YRy6KZ9n4yPdwHUWRiKNZfvH9pK7bdN+3cXJ/Nz4/xI1TKg472zYhcuOs7PIHd5IqJArwqEQJ31EkKLIvNNUblvqqKIwEyR5VBFL6k7TTzvUAUN+JBJQvyrLlJ4NYGolIftXqi4IGA8XjALCjXH/1fDubJt6wiXqKbMOdn7UwaoNR8HUaT0E5QsIZX8lX2eu9af3rtgK+LFu/moiOkZym/RI+10hjRJt2om3uqF0BeV9PfHoDdjPyG+EnntWm2+ru7FX1HvkyIOCRQ7qL36aLggVpXJP1SASQoMEVphe1fykSk4oWIo6eI4XrRkDShZt+/cKys3hJJrNp0XNWCQCpFIExiiE7rSueddjJRYIi+aiElPcPxVxqM4pI0a9cXVpQeTeqCFAd76ND7NkCPk4a6SQ+S/eoLyoVB5HfeP5fkSzrADyuEqY89YLvofebwH1sJJ6rUZKHJFgSrXoGrfWan7zH2s76Bv7YFwPoCAU9iupuq15tNc//lhR0N/ClAdcVGPy6FbacXD7K76jEDuKPFGcGjUbgg6+EX5Mfs45FUsn3z30ZIi/bBR7xFeJT8smMNIg0wKN4qcFKApoMTVK4RwyU39nCtpwcN1m03bz65S7g0ZyFUKSllj7pAvs6ADoVLZCyj4UgBQncVwM9mF4fxs4QC+8V1Ar0PYFCUTl3lFghjsSVhgTlndHGHX8JwYOHWBtSniJCSmYdYYUjp9AIAIenZAMuFnXP3kbuKjwgAS4fkl0Gvm/jXZ+1xr//wqKzjiM9L7wTgJBEVG9TVOm6f5sfHZNLYiDgcpgEfo3285nQch3sehOYe8DedWnIfdgu8Mi6m1HcFeHGKloo+Z9Id6O8y4MrTAiLl0qi1csVJZcUuUmTSavn7lI7QtmpuqX5W9270on4SZerPjjeRPfxDzwCHzHJWjBXB/ICE64VWRjQcpcMwQNQ6V8UDerOi+DZDBKXcvPlEzSprjJMG/rrVQCcevLnLEcDrayqhLq6lgUIfl8Ua3sUYFllnc8utgan7NQIYKTZeIrcSCMFgrJzgKOaGe02/ZL1/O4peTD1OC+vTQe8QhJsrP7W2cOJ2+qjmDlQaxyRVgVdr+N5IqSXE13WlYHyclpiiekdhNCoOIcD+IxI5RRE326Acj/y4joHWehZ5AMtIPMBIe018A7UlxfDRxxytvlwqEq2k1eY5Jup2Gh8bQgXItJVQKFS+09sUIoIBfiUUi7NfQncZfMljkph2QPfg8d/g0wgreRGbABoXrLFpOJddu3pmL7XkG4WXiRXnyZZcyDHMR8MboiQbBmHQwBtGGc5SXy8oHca7EbL92jXvaO4d70HRACQFMreuDu+KYGkqBAmAY2PPEo+t1HUj57bGwq73a4J86DZbUNiGUHia6Fq1VE86ySrfeImI+ka36WM76097q9eLVg7JEHFY72pa5+3Y1j8wxY1CDh9HBTSs8RJz6/4dZKUORfPVBNJqUm7olIx9wQr+NbzLvmA9FDRaQdbEVKawFTfmxhD7aM/RoXAglIEdMKqcRJIGrmbVWT2aHz2dmu495skA58GUDOhzZvgbdrcc84R3ZEdd7umwhUPiAAjd8G76jYLv3pgm78z98CeepPrDApI2QgTsB4BPmcRiHSCTrSSUwOVxoaEoTFcVZQwKwzJztv/+nZ5+8DDE34yBDQvxcHp5E/wzUNuIzikYy07Ok3Y7ra8CDWp0pQmIXtZrOBKStm2+BnrQG1fgBSlia087L1W/dfrYJwXY/QkFS1MYganrCTq2pGHvKerz231Vda85iV4miLHf6TBMJ01610ySd0krWwMJVwM0bh38bv8O8tv+hAcejOiGcADAKhvfmx2bYQl50sQUlkwcYY1LJ+PRng+kE0OZSVbkP6HCFI9N1SLNoPH1LNK9FM+1VJ7CFDYBbABBD6i4AyXTiI3I0AxdjqBl/u47B8xvitXtfiwgZYBAY92W/viJ7HfrMNtAQUbJQLPM+G0r9jamz7gwkfy6Wr7NqxYb6UzKd7vVAvifNXw7C2EAq+w6id/Rcq4z7vbhd6nfvTXLtNpgjOhHDIbMZ0QlC9ZBensvGX2WfUTP7UMmCbvF61zrzqQrmz2Ua4eZfFacu/XyIKBOUR6Hyaso3qt1b9yj9X+4zbyBLZhIoFXgcS4wrsSYLcQnpwvamvcabQ770xrAUM2Pf9rS0cgO4KZnOSTv3dovNMxyIvIjkw08o4UCCkJuOxk0fKJYNCZ7tjJAvRQUZSYOixFjPrAaEX/oxwQ8EgykUV6899/aVPf+026RmHixx17Abt2vm1+4BpEVBRaSDl5/kM7wIeLQ7y9wxk9Z3zyLotgT6pCjb/+T1+06nu/Y2VzjrcyRG0t2Ai5M3z9WcgjRxtCKqNgNWVvV1GdNa//zWrw0nNHLHItzT3KwZeQQi9XlEAzueY1W3LfNfBRE12WiwzYSTmhHalS7FMOczh6DpYZdf43bNQh5yNBIv1AWVxfMIkYf2WHv8caXsUPKN4IVR6sWiLfq8G958mfAEDz7OF51eFdcWE9kNoMvJ4bg3g3BA4lHw+NmoRbxz5WCNlR7kUluwqXkrk1l6amZ0/cXnAtePPb87eBfh4Q8EjEDuLju/mJX1rFUR+AAZ3tDJ9CcDPP+4472W4TJ8+lSWXiB0U6jazS1VdMtzHvOt8mvPNzXWdTjCZ5QfVTv7QEibkX/exCm3HpL8iEcaLrbxjvvHDu8I38ADSFVYQ5r/vDVZAqVldolZEr8VOS6IyODYvytwphWQE6pKaXyA2I9KaULT4A1lmo3V0O7L1PaLpD4w6yGRyW1rNIalORgSKNGUVYMUWcmucF6X7apS8esIg80gM00fKKzKJ5Fv8kX6ggibUC8IHyhIzgPCbeJAJvm/hXBwAACBJJREFUFgWbRKUk7bd4Yxdwqg1vk2us3XPS76P9/DAg4FH1WQ469ePLs+rmS23uVSTtdpGcsp0HbOJJl5K+/lxrJjxYrhTKCRjB2iyHqzCces/urcAe1rHyBcwKOHm3rLOVPz7TGo78oFUcfh4Tgd2JVG/ZFGc3kN62ZcVLVkvKtuYlTwJ8aH+F2YSi3ZghOZCpDjCiQmLlmSekMv7ES6x4zjEA1RKrv/8bdJyF2IpILPeIJFnHOjHaSmzvQN/TgZ2rA01vJ+ExKU7K6WjchFNOoyMB/czfm79M/3RasTt2Cp7Q8WLwejK+BkaOIX/nFJcAPEJWsgKwSYzv4k36ciY5QryN/nibouerd7N3ZRsP9vvTwGLVgVPxLllsUykmu3DuSTb98ts4kW60q1iinpBf3wF5V722JQYux7Wi+bFrYYoVAAjFBZP42FlJ2bRQqumE3yD8RYZJTClruRaOhRVAKerBQ+TCPMp84bPKd1xpI0m0UIDnnvzVXUgy5ExFbb/2tYPJxbMMoOs2j7gf3Qt3cG9wzFy0yfhZE0btTvvDlUMYTn46cqnIgt3knpYnJ93Pb+uTFkQdQrGIAx0d43mAXYAMoEtwEI+iTvrAtn6OQZKOKqQNxzELyiQSRtKJ6RwMp3nfsi2NTxXkl17fPWziftgtLwPCPB611aKRrISFb1nyuC36DucxnPV1G3Xoe5BGtl6NBpZEf9Mw/2Hb+NA11r7in7kMWx7qdKgC0V1+LKo7S7KlVIswhWel9hhjKmFmvMlSjSwETKGVjLPxp3/eJUHwJo6fRNYoSVw34k11TvnYn4JLU602E6tfBIbAqvA0flwp3HVXi/fitejV2+Pytj8C3O5II/UTfstFfUrSkW9z5RR3AEkEKUfnUcQIOxYJEm/igf22q87/6vWou1/dn/J37Pr3ra/6ttqFNgQBoHTDCluDpFX1t0NMYnts2hFkUGcCmCSdE94OGVAK2pYlz1jnuldhVchQTrpb0RwPGPs0AhYQlhlIkYkjAwltXbfQGSI7SAfXDoZRWrgOMp9KmktyKL0/QxJOMFn/BQzTz87u+Uzeou1UCKySDKoOoBHdHckRXyIg4T0DiVRuoKBUBkg6Uc62ihKKreOdYpWTSfeL9NMjeDDfjjaAw6xuJ2iORIgGA075mnbf+6CBR4hSwXGgEMgB+uZ1r1gVPIzLHQxzmhX3j7OTlG9yvVR2Lhfd4Ha6h2Y1P2+qgClCqPpX3XQBflqIp5AcuUh4rp4snkgg2NBZpGnXY0J3vEWRQ9WNjQZ9KMo1SJtn84OBlaRDgnORHCUucBhFkg4pUiIA0EDFYa+PQGYXChnagKPZHDTweEuQHyELg/iLrxbbRiABJyJlFBfcISXdM+E99qaXMVeNWtKqcGamDwWMTuvbGobxerl9UBVIezudOrndwyYAiPQmMisIK6IGCHEOlzSuJURtxHRYHEZauYJECdkJ9jDGqpfebHjv+dnS9f7LwO7q//nd/8sOAs9WOgq/ISZYjmJvdqdvpfYtLsldIiNndRR3atFbpi1u67qgPklKE6CI7HiUx+OfJOno6EktuKQ2nW0RKptpYQEGzGsB/EkhDmw6yD7CoSH9FREaN3Y1BJPsxYGob/r7zys7D3iYG2+Ktr/Td8Y0qhXxIF7ZTptixp0WttOzVUkCgvS5k+1KsedwGmEM/+UC9CZRVPYFMLVhzuUKAkiDKV5vBDh6Si/ejAymjr3p3p0KPLt/4HmgyWE7fZUYL9KJg7pLZCCMg2OZHLfCZbMtDAaJcdSlR3ZgZvECDGK3yoNhzzE4SizG1cHD1u7oefdb7/NeCzxSFsKUYAyFN0EdID4FDh4VcxkO5OM9VT0MbCGZt3TSTRRx2MWmKzZmgMWT/IeBpr/pGhLA40hQVw895jWPU3TZ6WrQmTgtLMo1OVhIVR8gW0UEL8ECAgVDhAG7NG3SmyAOK0arb3GIyXE9+uU/m6T0Hfuu+L6HgccDEYGLx2jKjQC/XdlyZPwTBwqmkKN5sGyi51uC3qSA5AEF5PXT4bCKdvDOlNhyenoD5TC4bDlDb+7KHgIelhUyI8swYaVgFmW7QAOLr48fm1cE141o5Sz4Ep2fPgefYA+biMEdqN5E07J13LL1q29uGt+aT+8S4NHyyDVVmlm57cr11FmGIT3CLC6GS+LwCKQaZZSQFhZJpxAeJVyB+r5MiTF7L7KqkX3Iidj85NrYKpv71lzIPTHqnQc8WlVZh5F0koTn+rCMyzUjQIixv6gSlwFSolTOBkjmYs/xUslGSUPiRxIaCDbpApYc4OyJyRpus/cM9AM8iLfcJ07EKzmehC/uF/QmGWKfnIES3kSq+mwABhbvtGDZNJcCJTpmqvM3UQKDMCExIQx/W2tMDvVigD2+J9fc8NteMQN91lMgo5IHm76GPzl6YbtCVR/GbhOqmErqFHgTDm5TDLjHm6A3cfYKr6a+rx75UQvS9eqbsmrk2+179/D3oTwD3cAj7IG+JOVrhUcRE4upgcxXOmUmNBItLKr6iHxg5ZAkQHGqeqzklDx+GshAPfKTfyoPpIOpYSCtDN+zO2agC3jkXBUoGWuxifvjVS+npH2dpBOTOCyv+n5U9QjW0DIUaeKQKdjcd0e/h9sYAjPQ5UkYJ8grBaOr0BWVYVwwBFZniHehC3h68iLQLbotGShPVob4KIa7t0dmoAt4vNYlS3k4Zxjz7JH12Ksa7eJ5vF4PY5q9avX2cGeHuds9vAB7c/P/HyVAB47QcdUjAAAAAElFTkSuQmCC"/>
          <p:cNvSpPr>
            <a:spLocks noChangeAspect="1" noChangeArrowheads="1"/>
          </p:cNvSpPr>
          <p:nvPr/>
        </p:nvSpPr>
        <p:spPr bwMode="auto">
          <a:xfrm>
            <a:off x="155575" y="-342900"/>
            <a:ext cx="857250" cy="72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4" descr="data:image/png;base64,iVBORw0KGgoAAAANSUhEUgAAAI8AAAB7CAYAAABNYNOcAAAgAElEQVR4Ae2dB4BdVbX31+137vRMMum9Q6jSe3uKiIAIIoiggGLB9kA/21PR9xQboigoIgoCiorSQSnSFZGakN7bZDK9z+3f77/PvdOSSWZCykRmJ3PLuefsuvbqa21flmLDZXgGdmAG/DvwzPAjwzPgZmAYeIYBYYdnYBh4dnjqhh/cacDjMU6ZQc2o9wyvw1zXoOZtqNzs2xkMc8Yy5uefSjzeYe1rXrLWdfOto3a9pZs3mSU6zfw+s1iJFYycboUT97fCqQdbrLjCPZPl+WzWxy3cM1z2mhnYKcAjxNFWt8Y2P/Fza3j1QUtsXmHZZBxgyJqDB58HWNkMYMbN/kDIAmUTrWju8TbqqAusfJ+TLLDXTNlwR/Mz8CaAJ+uojc98tvEfv7P1d15liZaNFokUmC9YYAbA5KmRL3dnVsCUBZCkHUh3WCLebr5A2GJzTrQJp11lFfuc7PqVyWaoVf8ow9gov1ZD7n2HgUfrr3WtXfyMrfj+O83vZ8GjhYPiXwAl82eTwFGzpQIRKz/ygzb5vd+yWGkl4Cb+qQuEhtzEDXeI1RkszyN8AwJxkNNav84WXgO2aNgI4ES9xc6jmwHNbu5mQWEmbYm2JgtXzrBJH7jWKg94l6vBtec+DfNDA5rS3XjTDgBPmu4FLJVqt/k/PMvSi54wf1F5F4l6M30XeKQgZRkYo8ozvmpTz/yyY8NFxvw5vunN1D/87M6dgUEDj5oXQVl486XW9swtFi4e6b4PCuFscwyQsnTCOtqbrezI823mh35u4WjxNp8Y/nHPzMCAgMcTpUWp/I6JXXHXF636oe86wEHCFu2j9zuPrHh1miVb6iw26zib+Yk7LFY+Hn4KrOcw0M5ra89Me75VtqHbdQgXjhfQXOZ/05QObpx5K6Wvq5LBPd+j5QF9HCDweGOUwL36ge/axj992UJFxYBLaECN7NhNEvN9lmxttNCYOTbjk7+30gn7eh3ZtXOyY93dgae0KcGzW31y527HrTbxpi9uE3jcAHKj0Nuah35om/7wBQvGyj2l35tuftsVOAzELWlIWLZ4jM24/HYbOffYLv5qb4ehLLzcphfvs3TrZtjIMCPViNIg2KyNPOBUK6gA22619AatZGebddSstkTtaku2NVgmlbAAAkywZIwVjJqCYnZqHwVsXs2ierYOvFttts/FbQOP9C05RnXlvdfYxnu/atFoEe3tSozTp4f6ChrOdsJIB6M28eIbbdwR523lpr3vUjqVtFe/NM/iG5eaPxzMbYoMqouMzfni/TbywNN7DcqxDyy2ljuJErb+tb9aw0t/tpbVL1umca1lETYc6dKu8yctG4gCRCUWGj3TymcdbRWHvt9Kph7o6twZqpBgr97lvggeRR8EOCk+rbzjKqt99EcWjZXCcmiQ3h3utl38opYCGZ9lAFp/stNW3fxBi1ctsSnv+dpO5LJ28SD6qT6TSgE0BRYoLrIAG8MrWXRmLWyYLTGCSJxk3apnbrXNj/7M2tctsFAWLBOOmT8YtEwoAtZixSSdhnQtYmmwUHrNv23T8met+vGfW8l+77Rxp19pZVMOcc3lcdCOYPGtAo8DHJams7XelvzmU9bx4u8sjDiu1fJUd7lx7oY3h8jhfcSU+4NhC4P1Nt1ztbWtfskmvfdqK5nk7SRvJgC1QTKZu2EI/TaRSbVZKtGewyXebdLGa44zyUTXc3neqHXzSlv52yutdf69FgoVWLQgYsnOFMx2ygFQoHSmhQtLwdARSzVWWQoyZpm4pZBeQ5EImn+ftf37j7Z4wV9t1GlftMlnfB6lCy0iiHgUZnAgtFXgkV63ftk/bNVtn7bU2n8jVVUwIO0E6YR3H9bJz16+TbXu8/stRH9aFzxoi5Y/b2UHn21jTvm4lUw+kAkY3ODz9e+x9wwLj3K0J47RGFF0ARTtXd0Sxqlb9KSt/sWHLN68xiKoR1KJOGsSsorjLreOxjXWufQZm/PJO6wQJatmYfUD37cNd3/Npn/8dosDRI0v/tmSNYvMQAIRsFH1H/+fdax5wWZe9huLFBS7VR3s7HX1Ow8S6USHrbjv27b42ndaumqBBUpGOpAR4AylEoiNsEA2ZfXP3myLrjnRlv32s9bRDOOZK15v9Tq0+p3vn96zKYiQLMU9gF4bV0xzOgHpypXahU/Ysuvfa+m2OgsXgFla6ywy6QDb96tPowe73iqP/ZAl6hutHXKeB4D4+leQiMtt1CFn2+TTrrRpAFbaB2nraLFEJmGR0hHWAkAt+sl5lsA85J6D3A2mdAFPJp20qlfutde+c5JV//krBrU0X0GJm/uhNf0eQIiMQccsVFhhklM2P/4TW/B/x1jNKw+68ecncTCTsbvvzcDDgUJ6AY94EI3Qn/QwT/P6BbbsxossmGrFiMyoQsXmr5xrqZqN5s8pT4sm7meZggJrBshUBALtVcssDKPslysMpfqRH1uqpd4mXX6nFR/8Xvc5DGJoX/iwLbvlcktDurI9gNg9tJ2XLuCpXfB3W4m5IQHERooq4NShkYOExO20tYt+ZrIDAYsVjTJf/Xpb+tNzbPk938zhGxG8bqK3izqww9WmHPB09iK3EpQc6TKwBBtkxS0ft0A7PlGsR5prUy6/zWZeea+lmjbZkhsusBRkLzZqhhVN3MfaFj/txp1qb4RUrbLY6FkOozSseME2PfhjSNxHbOxhZ9vsj95qZcd/EomtExI4wpr+eZete/hH3Du4LdcFPNl4Kxx6wIKRkhx/M7iKdngGd8KDHoDAP2DVD+MSsukv37DFv7jYkpBgNwrtKrcfd0JjO7EKXyoOs5qkxu659gE9gSzeTazM2qd+Y51ISYFIGf0P29SP3Yqe60Qrga+ZcPFPrOnlp23NPd9yOpziOcdY+9oFlkDISbbUWKoZ7fzEeQ6Y1v4e3VxJuU06+2uu9wF/wMa/96tmMNdpAChYXGrVKH+bNy4e1Oi6gMdHhVn+eu7VQdW0h29GFnOqfY0jqt30/G225NqzHB/k88nVrHuB9nBXu5rPIqpLrEYT0VX0OYjOp3HF81b32HXwLTGUfh1sjBgOdN1Kw3EnXGqjT3m/rfvD1daI5Dni4NMt0d5pzWtfskTdOqQ1YGPm4Vbz8j3ogp628ef8n8XKxrp26t54yhZ9+1iz1lazaJkjbemOOtv48A+7+jGQD13AM5Cb95Z7BEhOIlvymC35wbuspXo5oOMNNc9TDIWxSNGXFcPco/gBpmyk0DoWPG5Wv9oyfvQ1xaPARAFb+pW32ZLbrrD2xmo3mmkX3WCxyom29MaLLVg02sIVI611ybPWUbUI1UqBUxiuu+NKK9zvUJv4Xx9DiMvYqj9fbYv/9wTLAmgz//t+G3fW1y0lV5hYEZjsPmvZtLxHb7yP/c1Z4BsU3dK2cYk1oAMIomja24u3kQEXlGfJ+rVW9+97LTLxAHiDKaBxKDu8xFAQ61s2LLSGf/7eAiFp7PPox+M8fDIC466bhgyNPPVKm37RzyzV0WDVf73J6v5xK8JMkZXMPtYKZx8Omb4GFxmUhZDsFLqgzo5WS6fjlmyusSaAcO4XHkJZmLQl172H539jI497n83+7F+sZMI+FkXFUYfrcIZ7kx2NFqyYarEpB1vdG3+1qidvcbxQEZJdBAe9vmWrep6+N+2937MWQCueaam2ZT8+21rO/JJNeudVXXYe7XktWf59d4/TDznywQZvrRcitWkwhUGCRx59kRVAcmZd9iurOPpCW/2HL9mSGz9htc/cYVMuvckmfhCdzp+/DgUabYlkyoIwy4hxjhGuPPVz1lmzzhb9/DgAKmEzPvtrG3/ch9xQNe40ngtRpLLGja+h7ymlzput/oW7LLHuVTlXOU4xnfi6u7/vy3848DBcaaYjMfPBBGxCMdb82mM2/rTPWfm8UywQyA1fs6iS3/zet13+mgEbeJLV1hqn36hPAiXjLNWw2jowP4RKKq0Chrni6/+0TZKQAKI3/udAG3HiJRYdM8vSNcvQIiOVJWWth/HGpJPctNhWPPlLsNTxNunCa61gxASrm/83a1z0d2tZ8S+LE6wAs4SgUeomIIvEmmaugmA2yxY6jKVABq/ovXuS/vOBJzdsH2aNcGG5da54wpZf/5TFJhxgxQecZRVHnmMlY2bm7tq9b1kWzQd2cd4D0lv1WBj3DRNEur7K3vjm8RYAKxRUTLTImNlWOGGeFU47xCZc9FOre+rX1oitK8Ti+0NRDxhzPk8+JLk2+L7CCQdZbPoRtvZ3V1n74ifgcdosMnK8+cSixHF5kfLQtQ0oYwIypznTXOSBRp+3LG8Z4PGmwWfBKGSMierY+Ia1rXoRY+F16D8+ZpPffRXa226PRWdP0qpSPN1LbmndqnbvPrcpu79uOcNbu+LqgGR0NvMrvcm10/tWn6Xam6z0+Mts1P7vtNY1r1gnGuQOlH8tuP4mWhuwZ+F2UTEOT0tEebTG2V7GVG/EwXAZmGuN1T91o8M6lad8zgonH0xc3atW/9LdaI4YqXvOu793H7b97S0DPN76egpDfQ7Img1DzQpa3QPfxFb2kI1+x2etfN+T4B3GAl5IZzmg0FvuY48PuYnt+mHbE93r19wzWZjc/pcMwhPEV7xmuTUt/xePpxwjW3rE+fjnTHGmmdZ1b1jd63+11kWPWzDTwT1SSfSsETkJoPKXzrGRh51jpQedAYlqtbWYnzrmo4kH8/hRPvZ+hq8DLG8Z4NnafAhrZPB58ZdFLbFpka3+1SW2AXfXyLg5OFHNQMIYbX5MNH5EZ38QiUhSGtrsNHxFqKACI+Q0K6ic3AVYojxOw8+7R4pgeN2F3hAm0Vc8SRrmtv8CzwNwt2PwbEViyvoxFzklUNRC9K987n9hYthsiQ2vWIANAE6l1p6Ao5rZAABHtmGVVT2IB+gj15kv2WI+eClJa97tfZ/pv0d9f3lLA48LQmQG/dK1QALkW2Pt9dYBM9m+4G9MLvyIQCPHQ3izre98Qu8iPiQ67XAbefh5VnHgGfg7sSAqOVhJ8b6letLTmgh45I6Ru9V7ru8r3fKFClGfwPDTEw/kUCpuWmqb175Ot7AIRMGg+AKlUDhuWZf3jAA/aAmim8BOfHa8zo7DTFcv39LAk58FByB8cZOvUGj+tiyabd3hzbrjU9CldOAbs2b+w7YRP+uyff/LSgihLpiwn0XLx7BORM9uUZEIonc1GZfT15Z39Hyk2zLn3Qeos/jwOvypqDfptPxx9PtWIMKXMdnQXKsA284sw8Az4NnML3JuEXnLIqX4wTZBrVndKqt79DqrefxnaHtxFymDkS0Zi6a3wgLYkLJgBy/6BGxA4ockJKcdX6nATgkr2grQ5MfFT8Jy+d7nL++M92HgeROzqAXpkpS6sAGrhfIvU70YiW6BtePwlSd/nuuOt5ByaguEC2GKPV7qTXRjm4/uGrDxmhwGnm1O/Y78CEjhZyRfbx9w0ZPseORRr/K4ka1N6GsbWGNHmt+NzwwDzy6e7Dw/pWbygOQBjq7svYCj3numZn0aLsMzMMgZGAaeQU7Y8O3dMzAMPN1z8R/xaauE0PFVW/3lTY15mOd5U9PX/8NOe52Tj7slnp25gLnK4ZvESyk0SlcCzjMxgP8zrrf45zgJT/7o+DorPstfgIRHaLPzT1eWti6Lef9j6e+XYeDpb2Z2+DpLySJllGcIJWIAQyx+pbtAqgIQpQEHKBSBkcW9I010RagAIynhNb5Q2IoOPd9KsdUVjJxMCHO7NWJRr/vn7ywYb7A0xtQQykXJfTtahoHHWbQ9twjR8J7S0Q5NqjwA/RErmHukFYzdh+jOhy3ZsC7n6rDtGoVBvPZ7YihPRiMJC/+8HqoWhUqlwRyRQhSSIyY5e1wKTNOCI1do4kE27eKfWfnMIx02yrc66m2nW+VRF9riG883X9Nay6Bncka4/A2DfH+LAo+H8oW6U50NbrEV453FtuWXjwvXd6RkIAEZFrDsmMttzodvcFUsvbneGp5biP2JcO1eS9m3BQ9wZGnPYPOSb7OLo6IvIbqbjWA3I7qFOCMcAVqs6MAziTn/Em4W4yyCk5hGpLDi+YmMzXr/t6wQv5+eBZDGzpa1UlIYz7j457bsujOgWAJVby563jvQz29R4NEyZiwBqi8/8dM28uAzLV6z0lmerWk9i4SBdJBFuCLASwrnrkCRvPK8EsHRTHmqFZfSfwG7oJVOxTstijU/Nv1Ii2I598XwL1Je640LrW3R0xbHLyeMNVykykeIVPmUHnH6VB7EJjfvU3cAYyGc5Gts09OE7qx50UKVU23yu75Av4jH476KfU+0qv3fYW2v3e+yaPTfr23/8hYFnqzL+VNx9IdsFq6ZXjmeJFIzbNWPTicrh0jPDhgRWRlHWPChyZfo2NmO3Ch8JiMXDDBJUJG4WOrdvieLbIr8Q/7SsTbhfV90FvqCwrL8413vHY2bbcPfrrfav/0I4PBZ+7KnrW7J02Cd8URNjLUQ7hvCXQKcxjWv2uIbPmhZzCOKxUu2pwkSrCLY7zbu8Cz95TiYteEM9mbKWxJ4NMkZAKR0///qmjtNavn0w20t/EO2brVzd+j6cTsf9KzwioQX58+e6Qa86Kip+M6MsCC+QREs74GSCmt+9SHzkxA0GwCACHsJTnibzSZ1XvHoaf22VFBWaTPe9y2c1afbht9+wvzNVbaUuDRLJGzaJ26z0YeeTdP4CMELLSdBhW/zAguWgWnoVDQSt+b5j1on8VxyZVWJjd/HMpFiJ50JkHekvCWBRwstF4bmpS8w6ee6edM1uXomSQus3duzCEP4HfGBvLA4pLBwwKd75AkRQJrKwnymOppIb1LgHMnyz8fgPeZ97TmLyMqOQ7q4qVe/dqilcUz3p1lsgErZLYpwLFNR+PCm539rjW88TWxVI96DB9ikUz/jpCg9O+H4D2FwXUS+pB8QGVIGj9VmrVWLTYExIo0ZMGY4HLJOWfEF1cI1+G9LbO/YvNRiAI8uR/BG9BPnnyWcxwcQ70h5SwKP8ESAczDqnrmFUNuRNuKgd3NOxipbR0qSkBymwnLqcjPv5hQW1aX4FT8TGjHZwqOmWxhgUPRFsr2FCIQlLkph1MmfI2PFxVYydlbXWgTDESsmsiFftEwRFrBtw+swxikbc+bXHeCghXEM7NLfXGH1HMMQhEv2E37T/OJfrHnlv22/T/+RMC7Ph2ciyZka/v0n87XVOt+jOMAjwBIhVMrhyPgDcHR/Sk6EXgHCBfTt1WuIvvAuhcGAIXyOUq01Tu/Tc7y5p7b79hYFHuYFX5xgIGWb7/mq1T74HSQYslBIyiouMyWj6IadrMXhScLTj7YJb/+UVcw5jnxFJFXoMbV1y563xV872sphQhVI1108AGxc/4Y1kYRAYS4p3F3jGxY7PUyGFCgVh77XNSWsUbf0OWsibipWWoxTurfyRA1ZxysPWPXzd9j44y+FDGUJp660EgC+5bGfIG4XcNbHSlgpPAlzfFrhuNlWL0zpxiF5CqCiKwl4IBUlUAj6w2DIada86iU2y+AFBNWzk4Cne5fmRT9d8dZAXdfn7nvU8O4ovWCgR4PSxaZIgpBOtLHriMrEJzk8nsSP8BwdkJM0WbVwtnEkSaG4ZcdcZjM+CKOa2/k9qnIfxdcERlRa1aM/JLEk+hM8BMcT3uuHXKgPDa/cb+tu+xLZR8A7YCs53ksUj0iyyvEgqqgdDKNM+Gm/SI5wiZ4GA0Vhgl/8o40DeNwlrpYAxI2P3whfHyQ6YqOLDg3mYtELJKYHCFMGSPTPFe7rrF6Ww1DepRgYspnkmR6bL2Fe7Q28vHngUQcVWchiuFNtgP48rZU4rN3g3Dqlp3BlFwMR/UF5A++ggDqkbhawr+idTrZaZNbxNuKA0wGYGRaF3wiDwkMwkEtv/5w1sKOdWEtoTGT6UTb74utyUQZmzdUrrP5ffyKr1nwrOug0m3j0BU7PEh0311pfe8ha/v2Q+air8ujzAZaRbsRFk/YjSwXJJTEN5BcoS7RDSFllIU35JUsjkWnyXO6hrqtgDVQH7cSQJ1pqXVYwVSrne+eYz/0pMqDG69a6qFL9pgyoATTNmTSbA6czFR8hzR216yC/bQT4qR+Qz9Hk+UECDJAhxWGffEfcr9t/GTTw5OFUuouMUtyyOAVIEZGpb7MYE6hsVFJuZTs7LNlUbR2cT5GoWmhJoN5t5e33qZ878rhL7GuOqghwZa9hguBiLM3EpMkWFqqcZcWjJtMeuw2UnsCrL8hu9xEpofDeZDxuFbOOIfj/k64tjSk/b4VgnwbATqkj4ziVjzvmoi7AUWz5G98/DWlsDQCKCga9y3iAJygmtWKKJVY8Q1RnicWJZojXbegCnjAAqngx5QeUo1i+uCgGvnj8CutXqCxs+r27R65fYI1sG6lTGqgTHk0lCHAougKmhY6QSnfTMitDWlQJg4GCZfAz8GJiljVzAd5TSGiJ+o0WHjvT3VcIUMf2P9UQw0g5t9LxTO6HrtnwvvX32j2S/u7oc12JpjKge2VEK0W5Nvr4y6149jFw+P3TzTic/htXHwk52MB65rm4PhVv86uIIf+IgMzAm6TSCttjSkgT64chzZJFK5Ug08PEw2zSu79gZZzfFZUuhRLHzrOZ0NyNf/qKBZNt8AikKmEXNi991uL4EgfCSEpMW0gYC6CPjYWjdJwmGmcklhjMcb601Kyx+KY1VliE4TFWyKaYb8t++WF8kpPWsfoF54+cAjgkJXXA35ROPsCBQYzUKOGSUSRdWA0m8KZc5EaYJAXWDuTmpGDsDD7zezfsuI9+xG0pETO5bGHqjzTiGbBrgL4bCS07UCTmi7TkAbTOLcteoq/Ew0dHcBfbgfRxbZtXW1EOeIrZ7Ad98WHE+5QtvI50NIse5V4y3rpW87X1/z444GFykyyGlU+wqe+/zka/7V00lMMC/bSheQizSwIY55K1q7smaovbhUVyCR5Vp2P+ciKzGL8AqvdsuNiKZp9skbFz0MDOwnYExsPZfOEvPmQFiMtzP3sPbaGV7VGUrHHiiZdBlsbbqhvOI8yGCYeEplY+Zwu/dRS6lqhNv/RGKyWLhor4F78yitJeEF1Msq3GXRfvMHreSZa87AZrfOkeS4MF0m2NVvP33xAHxRhLiZRA6+uyWyCVxUlz4hUUd4joQUTjeM3SLolJlu0E+qTOzcuseNw8d2tsykEuS0WmcR1kxpOsvMYxWQD0QaVayRUlsUyStzDIuBXv17oeLJMrInvjT/uCVex/mjWt/Ie1vXIfcwdAkdKlc7P61a3f0iOSGovgoVrmPzSonP4DAh7n5A2Aa0cFx+5rcz79F8TLKV3wqcWW6b+jZoXFmzazSwj1YHKiBNXLoqvfC8hm1fnGo+orUoBID4wgz0iETGGrkSN4oBhNKbFQKonWWpfdQjvUL/2IeBhizWddcQcoWPHU3WXq+3/olF8CnAS2oda180EiWSubekjXTaMPfKc1HPUBa37q55YhBZ0faSa5GXLaFif0dnEX8ITLx8GfjCZSc6Wro+a1h63y0HOoB8JIHyef8nH3p6zrKRJotsMDNZETp+GFOyzJooeIhpDepJ2UNR7L66GRMGaK1gUPU4vAkBmB1CkxZf38Jx3w6K4Im2wEZHLj72Cuy8DQoHnFsieamy32tndbdOQ0N+eaz8aFT5sfcwZQa6PO+oiNPvJCrqoWlYyN3PcEM/7KG86wBW/8FfJOb5jwzk0r3R0J2u5sqHJkvaNqqTUtfBTMSXAjz3qMgbttmy8DAp4ssT/k7rAM6ejnXnF3DnDEncNnsKgbCLZveu5Wa4e/SCs9nTAIixgiwP6A/4EPgKTJwlyHBVu6V8CGlyTJGVphTEfbSKSZ8oNOt0K4f6VE0R1xQlNaEF1rn7zJWpc9A0YBgOAxWquWWyna0XzRdI2YeZiWw2pff8zW/vHLRH8uAHNkrOL4j9qsi4iSzGlQRx59Iblt7rCI+gej6ic5ZCCYYELzWIIR0dcQi6TsEn4AueVFSN6+J9u4Iy+gBY/5VNshJjoUncqmmGoV+51i7SddYktvuNDinK8qG1O8ZhVzk4Zh954pcGYKXCDUUeZBQOQDAzY8/QsbfcKH0QJ7TOxEpURhMRv/dRcYDR6JgL/Yfu+waRf+GGys55DK2FiN/7wT7ghyi2pg+vu/36NnzB5jU9HciCf1cfRCtnEtTHSRtQNI80l4lWBzpJnjlFQU9DMI+Q6SfSybUX/zQKha+i8DAh4tZhIJZcI5P0PhBfQDxepgB7nvlv7iIqSMR+Dgw06U9cNP+JRlgQjMxKaF1soilE86iKwOb4PLAxXzrOhvsrXJCvc9y6Z94BoHNJqUniUUmWJFoPpRHBWwmmxWNZyyo8D+1b/6iAWRNMrmvd3GH/NBtwjqXw19WPbTc7FLxd3CSulW/8T11nD4uTZizrGu6tLx89jRmB+a1oDpPClH0ogAJV/Uj9iY6YwJKYTfxAyv/fVHXEqSkYecA5aYy2YfDfnp5t2kN4lh1pj8gR/Z0u+ezPyw18BCKfICBUvH0TvVKQNpyB0HlcK3RrxfiMXq3PCGrWN8M8//nuuCkmvN/ugt1nTyR60Te1RBOfMw9aDcphNOydrq3/436VRWEzMWcXyTTBIZALKzYb0D2vbqpdYJ5lMIdWdtlflZp4y04Jp3mOZkLdgHTbif0OmIjK+UDCyJqMdOxzwZuPnY9GNs7FHneUiNnawOL7n5I9b2+iNWQE5fgYRsK3m0rJOKlbhjI8mk22ZBT+ExAtBdtg9SWpMVzXu3zfnM7x3Ndr3npRmmL1lHiliyUJVP2t9dDsJgzjjnWzDKLdbw+PWWJFtr68Ln3cIIeDwCaCjhnoQ7BuuVjmLxNE0yM/msCQWegEd7KQRWi46cYO11ymMjnoJlxWmqoxbdDLvPD6CoRDGQIp9IaoYnIhkAu7flydpk3owAACAASURBVJut8elbLIQBUweCBAAgJYwcc9LHrAg+SUWJxCNok5MbwHxk9OpE4ioAeFQKyVQvzW8CCWjUqf8Ng7vM2snkHiR502ZUA0qPMvWcq+m3w8vY2Y5wz/V8aW+qsRW/+4K1v3AnUi2iuPoHgC6G2U3xW3szphUOQUmnNCtscLECkH2N1fMz5DpjyUbRYbkZ6cYxGquKnhxoGRDmyZBtvPzw8y1IIJLcG6WbqH7hj9bx8r2IhYiX2mqUfIc8AIIEwKu0vXq3NYH6g3Q6AE8iRjQDcEy95Cc5wIEOYzFecfsV1vzG4+ZDApKKvRg1/+wLf8Tu8PibSed+y5oXPWXZ2mUsYJGl4a2SeOsFpYKlaHF8crfsUq6pmwGLV3uMpLoIPLtDPLIL/+aeUa+DOG6lcNZKNFeTHcNb6OjofZhwpCbdwKy63QhJ1SFyGUhGurrJkmhrm156yNrWvG77f0G8DOMF+Pwiu8yRD36kffWrVj7tUNeWGPt9rrqXozBbrGz8bJc4e9H151oHiSsjxJvXPPhta1v5LxtzIsA48wh0RxXUCaaAt+qUbgnDZu2zv7IsfGUIlw/ljXfnakGCO0i5InVFWFIbPFeQgXYFI9K6tzquG+4lv07dV3bs03aBx+lRMMCVI457LWsqia4FeHzQSWkxPcG5bweEBhl+uMQiYe8eJRZIkRZ/5LEftcLyyQzKYx5XknSo+fk/QQ5GWLZAWbzI7P7XG2wtO3oKpx7rrigKvJHHf9g23fkZ+KJypwWOw/CFIDEqIjVByJpbcUEJRcy2TAJKUJ3nAwohHw05YNe0Zpn0NEq2js2rnPFST8Ygi0EyzENb6W+njT79yzbulE9ZG+Rt2Q9PBRvJFICm2Dj+GwDNlwQYOtFAsklJieiYNj+LtfuESxzp4ywbspGO48+7O4wqoRBpsWPJU0B0gQVxw+hc+qStWvx38yPNCsNJ4kyi30kh2WXjzWwUJDqAUErhngDgk0DBmOW/rF8Ylv7v8tLNAfbXFDoAoegISYRURJhS7Q1O8RcE5efJxtYezw/Qu0eDYrHAJKX7eaKi6uogjVkT+WXC5AmWi4KbFrBUmBSydU//2hJi6PinUjGP5wplV2Ip0Fl0wvTlSxT+yIco6059yV0U1kow8UlISH6gUfQ4WR3dnQcgsJzOgO/ctMS1oukPk9vPsDinmrGSuzMefCjnyq0Ut87Q5CMYM8AxYqqVAxhTSTSZL7VIZqnN8E8Ss8Em8TX/tKU3X2LtTRsANA/IkuhrasjCMf/aM6wOYSAINvaWmo0G1giIB2mvdcnU4zhyZRtWw4BTJZKmyI/n/dcTNLzZ8UwR3oz3/DXft13xvl3MA51B6igDy+DBRg+0jAmARxkeguyugRcAh50hjj4m7W+upJpqccjWWVrdanr95BPDDS/StvoVC+d4ligKuwiMaUqkCBISZ8ENQBRmkjkhNGI8qoINKHEF1NQBdkijiOvAjyWa05FEkI4kRfmwnmd8Hu3PtKec5XrscZfwFGQKzDGCZEhtFZOtc+1rkJ8XHbbV8u/zid+SV6cDXqXM5fHzwNpM2uf15AiUgo5RggXIgQOaaSXb6QIOgSmeCA+HiiFOsialulVOnWBBz4N980sOMAD0+hvqZbur7w0J3AFazA8vIN7C6VraBzU+nObY9YiE8BldJQRbHSTov6v2/C/glwxqd5jocoBHixQC04Xgl5KkhJMJpFXAQ1HPAmCQCFbizuXPABSEl9BZkSQx2uIZjPSwwioR1PaGZrq9ehMHz4EhgjErOOgUK+YcKgGhqw+sNP2s/3Gfq/71R8T/r7jPeon2SSmbIG1tDU7nG++7GgiqdTop8TwSIFSdH9cPEkGTSPM+V4ewYUiSGiqBfHtdle9lH7YLPKK7UuKlSUcWyO2UEHQ3DFpPgl7FV3j4aNsj1+Jn0VPIHTNJfSybK6FSbDWxClSkaHJ78A+qU6g4QRr8niUjkoCOiBUA8yyDkxBD68kSSglb15mBx+oEKLzkjsqCKmAzOxceDMsRGHQaGuVEW7PVc3hZhsPO5v0/FGS5RhwmcS/ehXLy7awF06y6+ytotfd1jKmYjiRidMd6VBEuo+hihLaw01znhYeefaZR9El9MUl+K/a6c6/6MgDgAfWjSU2QdTzigAeKD4Mnc35D1augafgHhxe2PRlOBARbpLBU60SWYoxy2nmRYkTeyukk5FoHcMJL9ChiSyQxqQhriN5nOurBgqjaWeAEJ8IkkX4iaIxVCqcein1rrlN6pds2AdjCkEEw1DJaAjYdUGRs1JyT3P0RsOfaB7sVbMiR2BnRvNZvQEpb6pJHtgN4krI23/9dOtADquiLM8iCRUJgFwHw3o5J3KQM4mW7wMMMWQaflrY1L1sx0oGYVZbBCg84zWpf/L0Tq4NIR15GzW20LFTO5PvQVjcsfcJGH342qIioAsT+clxBW0nMKFE+X5yNCINgBHuPipatHSVYomoNjKOYRCzZ6FWyzkjqboGhPtlG/N+r7vCORd8/xTJSpKHrSCBJecsuAueRX2lW0XEjta3iYLPvYFVeB9O8FJvVWtRFtdhaOINKihR4MeUllLfAtspbDXA0F9sHHiZb6r/m+Y/ZmCMucJOvBysPOctqHt4f+9Aizv9E/hSacEuk9+7iAAbLcZrF9qH9Fc1vfe0Ba3/PN6wg5+8y5qjziWS8y9rQZfhjiP8ARCKeQrd0jo3a5wS3owUuda8+4g5i9ccKbMplt9qot53FbzTtekU/hRkgDwXwNdHpx1oLWlbl7BOJ2fivu9kE9dYGtkpwFkUSt4qMThWmreq7v+o6LK2v8hAH2TCG6OwjRkpjl05FrQyX3jMwAOABz6B7aVzwiDXXrbeSigmuhjBi5cTzr7VlhKoog7ifxItbTjBLjoO1QltnfPyP2L2a8ai7ArX5Gtvw4DU287wfuLrkazP7ij9AQr6Hk9WLMJ2FNnrfU23csR90wCas0YkSr/bhH6DrwC+FRY1hatB1/QmbJInBigMkSXyR26pXAtRLMCFgcZYaPtHgDrbVAbcumzmeeuLV5EUoni5I1KXq6BYJciMBS6Ihci3wMlz6zMCAgAe8jf6/itPirrWSD1zrqpAzmMhE6rLf2KrbP+PMBYod0mJIJagDVnVYRmj0bJv+4Z/bSDCIihzGFn337QDCz6xw3IEAyIXuehR1+6zzvs1iiSj2Lp1IMYs52SVZt5r8fvAXMNwOU1FXO+S0FbeGJCQqhb+QEl/78HvxYWgMY3iURlw2JUUU+OgfeksY8Z5g4rXV94pAZk8UAbGKxx54G2NP9WV74x8Q8IgsKIC+5qlbsX6fCSAcT70eGh9z5HlWCF9S9TjW75XPE8rRBJ8RcSfMFM850SqxRkc5UDZPWtoJG8kS4huKBG3NbR+HMV1mY079LCTM4yl6Ak4SU8VmYpyq7v0G553iDahDSFh4P9rm6oe/6w4ak0XYBxZxrhuQxDAMrHxXhEcyOY2rJt8x24jzeh/SBAgdQwDFrEKHxddpLr3jG4der5lLx6xY9b/vtRU3vg+JqmSLyfXyFbMEuJam8Yibg9NV3nmqJ3TKDJDBFiMlm3Ia990xtdimVvz0fYhOeM+x0DrlLkncUXjkTLI5nGgFSGDKbZyGN4kDZDreMLnuNdwagHFIWZdWWI2q266Bvq307NFe8DlvUshJcop1z4Qq8IOa6HyYks1op5lXuZDs9kLfRD32QZVRTL5pD2F0z/eAMI+MbA6AYD59kC+doDfpohttzEGndo3HwSADDOWAr7sJYAWpZcPff8lRzV8hUlKun56CzIeGOgw2yTZzJtaTN0JehC94EsDQXMrtIaTYbBhWYYxeJTfZva4N6S+aQzqIn1NWkRtgTBWXUJuxhMAwSSS82EHvJa78KivicJI0UuziH51lcTwS5Psz1MqAgMcN0o1cZpsSLMK1tvKGs63+0PMIcrvMymYcSJBaYRevojnS1MghqmnhU1bz7J3WuvwJ52fj24pmVTabIH9eEZCohu7S+1v39aH4SZ6Rnn2NDQDGFFOuneAYcpy7/KX4MxMaE8HtI4aDWAG2tnYs9OtuvtwKj3y/zSPsWF4FKsI1QTCu9PgDXig9uJvKoPskwTVETFDIjz3oH7fjboE1nCCzGH64AXxppCpLcSKLjJZxwkUyOB/JqTuC6Osxg30wyBYDHUqgsiUg9+yuNxLhSsg15Nf5BOHrIxOKs4gzDwliqoI4OfvRYcn/e9y7L7bJ7/xCz2qsdMZhVvWPu2za+/63C3DyNzjHu75YN//jHn4fNPAgq6DsEw3G2QuAkKIvAzPbDG+igWbF0CrEQnwPqDiANVi0UraevhLNHh77dpvXeZ8ar8imyHbvwlXBOTqsBG4bRfNOtcpjLrSiaYdhP8MqD0mO4+rRuuIftumxn7pzrvzZIFrr5b2r4ZsfDDXz4htwKpvOPOFOO/8RssMvJKaqA8Ul0aVg66FYdgB4NAzHmXjjkQTD4MTH9F90f9/J7//uXfuLpC2PLGzZJ0EDgI5HYhrexJ2ah8LQjx7LHR7SY4w628pHdEVnBqd4/IvHn/xxxti7BMFAhYQnVRz4Llv+26uI8Pwx3oOP2JI7PolgMsbGnny5O7tT/SgFe6cgeYt/9XFrfu7XkCw2JdAZAmN5wkXvuofCtx0EnqHQ9cH1wZFMMKa0xs7bUBiTxRLmEFWQH40fg2c74SwlRImWvo3zqSbsizE3YE2cV96AF18H7qUhwnICCAASEBKJtE2+5GabcPT7uzrTyNlYjcufd3xOBedbFeMCIldaOeIvkDsGDuhNj95gnXEESDwGx8i3ifZJmGFVuLk2PfUr/IlGwCbhPy0AEufzn0O2uuap9wekB8csSorQYCFrovswPG4i+NL7/l39DfFWiyLbnGNW8+pHACaN85cPvVW4fJIFyMAlD72ml//iAusmnfsjG//2T+JS2o1HZFkfe9yFtvyO/7bW52+xLGaVLAbU8iM/7ABHzUgZueL3Xyb1yU/wFUKTDf3ZeP8PCBW6k+QIxzoSN+nsr9tigg0tAmD4mizFyX3yR9JciTmuf/keXHdz88V3J2W6QfBlCJZBY578QsjiJReHDCaHrMJHUfEHMV3oHE/pebRAaZzGpLNJwSgGYZqd5PEmJ8NrX8slZK9v3mdvbvmG1V4RkDgBO+DNEhIdgF/JoBLwE2YcxH942jnfxfdnioXgTcJonVVev448f/Ark069wquqx6uUjTr5d86lv7RFcjR/40FLk4+nEud3FYFZzSsPWu1D3yP2rBy9DCQcIE3VrreVt33Kyq5+AbIXsVL8mWPoSzpXPCV4cU5hrgI3DmJO8DCID1Es4/Wz9+uggUeLpQRCPhYlzXsBNqhRB51lxTMOt1DFJE8cB8tIR6F0skl2qHLfrL/9SiZzee9IyN59GdA3kZw0ykXpS4jVdQAsvkArmGxvt9g+J1vFYe+zIqIv5NWnMzlrn7sVw+4DbndnwIQjUEj2LVMv+gnwPxa7WYbkSr+zVtLOytA66oSP4cTuBQ/K4WzKef9nC77xd5ccqWjyPMfgCqc24NOdRabORqFH+FgLMGPzphExsa8jj1n6IiArnHWktS1+DIRM3kDFTnEt70NZiL2uBUPt3lIGBTzermeCmmvJV3OMTQMNjyAgTpPStzgdBwpDaawVmlI35RBr2jgfISyvz+n7RM/vPbGJx+A6DCM+BY1nAP+dINGoinIIwR80PHc7oSebbMx537PJp34mxw579ZXAt1Qeepatxi5X9YcvWwAX0M0v3k+0xT64klYQt+R5pBeTVVRpVxbddIk1v/B71BF+hwUaX7rP5nzpCfLuzHMVFnIQWxG+1MKoIYyu6qmQRSEHtcUAsiLi0yMjCQbEJTYAr9O3yBvSkXSAJ4WbrXyxA8yRSljHW0tK7YVN+9YwdL5vObqt9M0BjXQVRBOmyEZVdsInbCoGUmdH4v78Uutdpee7ll47K6rsE8yyaHu+OCzG7s7i7WeYNdLyn2F3qz2gBFcaJJ0I5IYwWUk/wbIJNo2D6QsJXQ6VjOwCksU8HsSVdSqAo5JvX0Ctz3qfSqxUEoe2ekjL2psvsk5Si4w980s2/cwvc4+3LdY88ANr+cfvLVKOIz2kTgaWZHMNsWc/sJKP/cYxyXLHLT/wHVb3/N2uXmcro5FJx11EK90Fwmkd6Hg6ARDZ79qI01IGr3a8BqSFV1FQoLJphCd4JqHCyinOGxGFEbxaz5lytw+5lwEBj1OCsaiKWRpx4hU280PXu4lT9KK0N0n0EQ1kr2rAdhXHbcOPVVt6oACpPqZdSK4bPO2ihLxIculZJLEodUi2aKwVHfB2KyY1bAgsJUNnAn6hFX/kZjJq+WVsRUxOYygtwhc53Melc+oZV9EGNjGY9Q1P/woS9TciIhJWQVDguMPO7Wpy8plfsZaX7yPma61F0u0c7jrfkR0pElTSrVVsf00JwOQgELdVFrp52VNEbxLXRRSJSjG8UfVzd8JbcXIwNjog3drwPmwilVt882qAZCGhPCux8lfB99U7lxWRW2fAxdqfxYNRc5om3NolOpgw19UbgewrT2CG0GDl3tntQobrxcBfBgQ8UpRZW6sVzDzBppIhS0VCJHjBalncNXdeaUlcI7QrFcYrHkC+xanOpLUee4lF5x4HOsfoiWnD7SqF2EB+kmTyLD/h4zaeI6mLAC5vCV317iVrnyPt2Yu2+q6vEt/0GKI04iwn9JbMPQFF3FiX3EBYIwKTLsy06BeXWiNa7yChz37S2a569UELfDpsow85k95yH4BQTgZ0pZLzEyzYWbsGrIfklXPIV+BgPYvcja9YP8iIEhq04Y6aB54YjvY+dD/tYJUicu9okdtqV2P0vRB9lwQ8/IUUDQJpCiEoBIJllsh2wsy3ufH7JYoxWj9hPW0k0Rx18BluvCFIaBTy2N7ZxEaAPNNnkbihWrTO2y2i6Wno90TCYUMSvXnCAQ5HNi/50bstveFVFzYbwK3CD4BkyfEi180AImn9y0RJEjeVJBhOIrG00Kw0WCRrEy+63uaQ5r64B+BoWvNF7ZTil7zPlfdZ0X7vQqprt+r7v2Gvf/NIW3P3191tDkHwaf3fb7Km528nvLcCbEFoDfFdISIzNuJgJuVbHrtUKH1uThJTMF0C/i2/PIX4HkFT8s1771o8bFIJMGq+aIyZZBqm+sncs/g2zTiCc8vf7jZOiHNH/YQOie8TYHXidx2MTbDykz9vGfIJynkupdAfhQxDllVEwoWJZ33kl3bA/75KSPLnXbSoB8j5lofW+8CAhxitwtmk6yCHS36xEqjeV//20xwGj7EPktGzaCK0IFrE5udvtde+ebQtu/4cZ03WTk4guo9615Wkhb20q776lS/a4l9/wuZ/+xSyOJyOreePrkq1JzF3xmU3mZ84Ku3EgjCRlOS60WTnJRVELaQrptrtVLUPSSWSUkkc29aTcoV6VJeSagdHTOQLuBOSqWwR+RJGfPeDxbIc6NGzuBNjyMTeVWhX2KP6uVtz/YdEAyiTLrgO/9wZFm8kJBm7VrKlDhNFk8XmvN1mXPmAzfrA92yfzz2EWwsRoWPn2f5Xv2RTT/ssffFmVdKdolKEVUcfc7Ej1Q5TdzU8tD4MiGyJfyjf/+3eAjBQLdCmF/5gSWh7GMY1N/beI3NWeOK9IRjWDB8ExpK9Jwt/FCFEZvxpV+YmHlsOqfGXgcF86Gj8EZyfwBQrXkOXkvqNTSBmHYGcUCvy/J10hW2663PO5ydRX02GiDqQyEjXr8JJBwBl0tloITxcIjKaBqha1r1Olq6DXf+U/0cqhU5i3rPJLJEVq4kEPdb9pnRsYcJ8k1VvOOVmvh459/vQ3+SLQocyuJbEF79mG+F9lFoOXEoM+lw74EtPW9Uzt1gakuaD1yuafbxVHni6ZwejgkAxGw29WISNUIQQ4Qr9VK8Vx5/Ea7Idfq+D5JYBxuNLtzIk5s1jwrz7h8jr9oFHZIZYp6LJpEihaE8LXbUuehJYEHBsq3A3E6MYqnxJsYMrDjyT4H4YRy6KZ9n4yPdwHUWRiKNZfvH9pK7bdN+3cXJ/Nz4/xI1TKg472zYhcuOs7PIHd5IqJArwqEQJ31EkKLIvNNUblvqqKIwEyR5VBFL6k7TTzvUAUN+JBJQvyrLlJ4NYGolIftXqi4IGA8XjALCjXH/1fDubJt6wiXqKbMOdn7UwaoNR8HUaT0E5QsIZX8lX2eu9af3rtgK+LFu/moiOkZym/RI+10hjRJt2om3uqF0BeV9PfHoDdjPyG+EnntWm2+ru7FX1HvkyIOCRQ7qL36aLggVpXJP1SASQoMEVphe1fykSk4oWIo6eI4XrRkDShZt+/cKys3hJJrNp0XNWCQCpFIExiiE7rSueddjJRYIi+aiElPcPxVxqM4pI0a9cXVpQeTeqCFAd76ND7NkCPk4a6SQ+S/eoLyoVB5HfeP5fkSzrADyuEqY89YLvofebwH1sJJ6rUZKHJFgSrXoGrfWan7zH2s76Bv7YFwPoCAU9iupuq15tNc//lhR0N/ClAdcVGPy6FbacXD7K76jEDuKPFGcGjUbgg6+EX5Mfs45FUsn3z30ZIi/bBR7xFeJT8smMNIg0wKN4qcFKApoMTVK4RwyU39nCtpwcN1m03bz65S7g0ZyFUKSllj7pAvs6ADoVLZCyj4UgBQncVwM9mF4fxs4QC+8V1Ar0PYFCUTl3lFghjsSVhgTlndHGHX8JwYOHWBtSniJCSmYdYYUjp9AIAIenZAMuFnXP3kbuKjwgAS4fkl0Gvm/jXZ+1xr//wqKzjiM9L7wTgJBEVG9TVOm6f5sfHZNLYiDgcpgEfo3285nQch3sehOYe8DedWnIfdgu8Mi6m1HcFeHGKloo+Z9Id6O8y4MrTAiLl0qi1csVJZcUuUmTSavn7lI7QtmpuqX5W9270on4SZerPjjeRPfxDzwCHzHJWjBXB/ICE64VWRjQcpcMwQNQ6V8UDerOi+DZDBKXcvPlEzSprjJMG/rrVQCcevLnLEcDrayqhLq6lgUIfl8Ua3sUYFllnc8utgan7NQIYKTZeIrcSCMFgrJzgKOaGe02/ZL1/O4peTD1OC+vTQe8QhJsrP7W2cOJ2+qjmDlQaxyRVgVdr+N5IqSXE13WlYHyclpiiekdhNCoOIcD+IxI5RRE326Acj/y4joHWehZ5AMtIPMBIe018A7UlxfDRxxytvlwqEq2k1eY5Jup2Gh8bQgXItJVQKFS+09sUIoIBfiUUi7NfQncZfMljkph2QPfg8d/g0wgreRGbABoXrLFpOJddu3pmL7XkG4WXiRXnyZZcyDHMR8MboiQbBmHQwBtGGc5SXy8oHca7EbL92jXvaO4d70HRACQFMreuDu+KYGkqBAmAY2PPEo+t1HUj57bGwq73a4J86DZbUNiGUHia6Fq1VE86ySrfeImI+ka36WM76097q9eLVg7JEHFY72pa5+3Y1j8wxY1CDh9HBTSs8RJz6/4dZKUORfPVBNJqUm7olIx9wQr+NbzLvmA9FDRaQdbEVKawFTfmxhD7aM/RoXAglIEdMKqcRJIGrmbVWT2aHz2dmu495skA58GUDOhzZvgbdrcc84R3ZEdd7umwhUPiAAjd8G76jYLv3pgm78z98CeepPrDApI2QgTsB4BPmcRiHSCTrSSUwOVxoaEoTFcVZQwKwzJztv/+nZ5+8DDE34yBDQvxcHp5E/wzUNuIzikYy07Ok3Y7ra8CDWp0pQmIXtZrOBKStm2+BnrQG1fgBSlia087L1W/dfrYJwXY/QkFS1MYganrCTq2pGHvKerz231Vda85iV4miLHf6TBMJ01610ySd0krWwMJVwM0bh38bv8O8tv+hAcejOiGcADAKhvfmx2bYQl50sQUlkwcYY1LJ+PRng+kE0OZSVbkP6HCFI9N1SLNoPH1LNK9FM+1VJ7CFDYBbABBD6i4AyXTiI3I0AxdjqBl/u47B8xvitXtfiwgZYBAY92W/viJ7HfrMNtAQUbJQLPM+G0r9jamz7gwkfy6Wr7NqxYb6UzKd7vVAvifNXw7C2EAq+w6id/Rcq4z7vbhd6nfvTXLtNpgjOhHDIbMZ0QlC9ZBensvGX2WfUTP7UMmCbvF61zrzqQrmz2Ua4eZfFacu/XyIKBOUR6Hyaso3qt1b9yj9X+4zbyBLZhIoFXgcS4wrsSYLcQnpwvamvcabQ770xrAUM2Pf9rS0cgO4KZnOSTv3dovNMxyIvIjkw08o4UCCkJuOxk0fKJYNCZ7tjJAvRQUZSYOixFjPrAaEX/oxwQ8EgykUV6899/aVPf+026RmHixx17Abt2vm1+4BpEVBRaSDl5/kM7wIeLQ7y9wxk9Z3zyLotgT6pCjb/+T1+06nu/Y2VzjrcyRG0t2Ai5M3z9WcgjRxtCKqNgNWVvV1GdNa//zWrw0nNHLHItzT3KwZeQQi9XlEAzueY1W3LfNfBRE12WiwzYSTmhHalS7FMOczh6DpYZdf43bNQh5yNBIv1AWVxfMIkYf2WHv8caXsUPKN4IVR6sWiLfq8G958mfAEDz7OF51eFdcWE9kNoMvJ4bg3g3BA4lHw+NmoRbxz5WCNlR7kUluwqXkrk1l6amZ0/cXnAtePPb87eBfh4Q8EjEDuLju/mJX1rFUR+AAZ3tDJ9CcDPP+4472W4TJ8+lSWXiB0U6jazS1VdMtzHvOt8mvPNzXWdTjCZ5QfVTv7QEibkX/exCm3HpL8iEcaLrbxjvvHDu8I38ADSFVYQ5r/vDVZAqVldolZEr8VOS6IyODYvytwphWQE6pKaXyA2I9KaULT4A1lmo3V0O7L1PaLpD4w6yGRyW1rNIalORgSKNGUVYMUWcmucF6X7apS8esIg80gM00fKKzKJ5Fv8kX6ggibUC8IHyhIzgPCbeJAJvm/hXBwAACBJJREFUFgWbRKUk7bd4Yxdwqg1vk2us3XPS76P9/DAg4FH1WQ469ePLs+rmS23uVSTtdpGcsp0HbOJJl5K+/lxrJjxYrhTKCRjB2iyHqzCces/urcAe1rHyBcwKOHm3rLOVPz7TGo78oFUcfh4Tgd2JVG/ZFGc3kN62ZcVLVkvKtuYlTwJ8aH+F2YSi3ZghOZCpDjCiQmLlmSekMv7ES6x4zjEA1RKrv/8bdJyF2IpILPeIJFnHOjHaSmzvQN/TgZ2rA01vJ+ExKU7K6WjchFNOoyMB/czfm79M/3RasTt2Cp7Q8WLwejK+BkaOIX/nFJcAPEJWsgKwSYzv4k36ciY5QryN/nibouerd7N3ZRsP9vvTwGLVgVPxLllsUykmu3DuSTb98ts4kW60q1iinpBf3wF5V722JQYux7Wi+bFrYYoVAAjFBZP42FlJ2bRQqumE3yD8RYZJTClruRaOhRVAKerBQ+TCPMp84bPKd1xpI0m0UIDnnvzVXUgy5ExFbb/2tYPJxbMMoOs2j7gf3Qt3cG9wzFy0yfhZE0btTvvDlUMYTn46cqnIgt3knpYnJ93Pb+uTFkQdQrGIAx0d43mAXYAMoEtwEI+iTvrAtn6OQZKOKqQNxzELyiQSRtKJ6RwMp3nfsi2NTxXkl17fPWziftgtLwPCPB611aKRrISFb1nyuC36DucxnPV1G3Xoe5BGtl6NBpZEf9Mw/2Hb+NA11r7in7kMWx7qdKgC0V1+LKo7S7KlVIswhWel9hhjKmFmvMlSjSwETKGVjLPxp3/eJUHwJo6fRNYoSVw34k11TvnYn4JLU602E6tfBIbAqvA0flwp3HVXi/fitejV2+Pytj8C3O5II/UTfstFfUrSkW9z5RR3AEkEKUfnUcQIOxYJEm/igf22q87/6vWou1/dn/J37Pr3ra/6ttqFNgQBoHTDCluDpFX1t0NMYnts2hFkUGcCmCSdE94OGVAK2pYlz1jnuldhVchQTrpb0RwPGPs0AhYQlhlIkYkjAwltXbfQGSI7SAfXDoZRWrgOMp9KmktyKL0/QxJOMFn/BQzTz87u+Uzeou1UCKySDKoOoBHdHckRXyIg4T0DiVRuoKBUBkg6Uc62ihKKreOdYpWTSfeL9NMjeDDfjjaAw6xuJ2iORIgGA075mnbf+6CBR4hSwXGgEMgB+uZ1r1gVPIzLHQxzmhX3j7OTlG9yvVR2Lhfd4Ha6h2Y1P2+qgClCqPpX3XQBflqIp5AcuUh4rp4snkgg2NBZpGnXY0J3vEWRQ9WNjQZ9KMo1SJtn84OBlaRDgnORHCUucBhFkg4pUiIA0EDFYa+PQGYXChnagKPZHDTweEuQHyELg/iLrxbbRiABJyJlFBfcISXdM+E99qaXMVeNWtKqcGamDwWMTuvbGobxerl9UBVIezudOrndwyYAiPQmMisIK6IGCHEOlzSuJURtxHRYHEZauYJECdkJ9jDGqpfebHjv+dnS9f7LwO7q//nd/8sOAs9WOgq/ISZYjmJvdqdvpfYtLsldIiNndRR3atFbpi1u67qgPklKE6CI7HiUx+OfJOno6EktuKQ2nW0RKptpYQEGzGsB/EkhDmw6yD7CoSH9FREaN3Y1BJPsxYGob/r7zys7D3iYG2+Ktr/Td8Y0qhXxIF7ZTptixp0WttOzVUkCgvS5k+1KsedwGmEM/+UC9CZRVPYFMLVhzuUKAkiDKV5vBDh6Si/ejAymjr3p3p0KPLt/4HmgyWE7fZUYL9KJg7pLZCCMg2OZHLfCZbMtDAaJcdSlR3ZgZvECDGK3yoNhzzE4SizG1cHD1u7oefdb7/NeCzxSFsKUYAyFN0EdID4FDh4VcxkO5OM9VT0MbCGZt3TSTRRx2MWmKzZmgMWT/IeBpr/pGhLA40hQVw895jWPU3TZ6WrQmTgtLMo1OVhIVR8gW0UEL8ECAgVDhAG7NG3SmyAOK0arb3GIyXE9+uU/m6T0Hfuu+L6HgccDEYGLx2jKjQC/XdlyZPwTBwqmkKN5sGyi51uC3qSA5AEF5PXT4bCKdvDOlNhyenoD5TC4bDlDb+7KHgIelhUyI8swYaVgFmW7QAOLr48fm1cE141o5Sz4Ep2fPgefYA+biMEdqN5E07J13LL1q29uGt+aT+8S4NHyyDVVmlm57cr11FmGIT3CLC6GS+LwCKQaZZSQFhZJpxAeJVyB+r5MiTF7L7KqkX3Iidj85NrYKpv71lzIPTHqnQc8WlVZh5F0koTn+rCMyzUjQIixv6gSlwFSolTOBkjmYs/xUslGSUPiRxIaCDbpApYc4OyJyRpus/cM9AM8iLfcJ07EKzmehC/uF/QmGWKfnIES3kSq+mwABhbvtGDZNJcCJTpmqvM3UQKDMCExIQx/W2tMDvVigD2+J9fc8NteMQN91lMgo5IHm76GPzl6YbtCVR/GbhOqmErqFHgTDm5TDLjHm6A3cfYKr6a+rx75UQvS9eqbsmrk2+179/D3oTwD3cAj7IG+JOVrhUcRE4upgcxXOmUmNBItLKr6iHxg5ZAkQHGqeqzklDx+GshAPfKTfyoPpIOpYSCtDN+zO2agC3jkXBUoGWuxifvjVS+npH2dpBOTOCyv+n5U9QjW0DIUaeKQKdjcd0e/h9sYAjPQ5UkYJ8grBaOr0BWVYVwwBFZniHehC3h68iLQLbotGShPVob4KIa7t0dmoAt4vNYlS3k4Zxjz7JH12Ksa7eJ5vF4PY5q9avX2cGeHuds9vAB7c/P/HyVAB47QcdUjAAAAAElFTkSuQmCC"/>
          <p:cNvSpPr>
            <a:spLocks noChangeAspect="1" noChangeArrowheads="1"/>
          </p:cNvSpPr>
          <p:nvPr/>
        </p:nvSpPr>
        <p:spPr bwMode="auto">
          <a:xfrm>
            <a:off x="307975" y="-190500"/>
            <a:ext cx="857250" cy="72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149762"/>
            <a:ext cx="2118794" cy="1822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6389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0375" y="179156"/>
            <a:ext cx="7886700" cy="1325563"/>
          </a:xfrm>
        </p:spPr>
        <p:txBody>
          <a:bodyPr>
            <a:normAutofit/>
          </a:bodyPr>
          <a:lstStyle/>
          <a:p>
            <a:r>
              <a:rPr lang="en-GB" dirty="0" smtClean="0"/>
              <a:t>Copper is a metal</a:t>
            </a:r>
            <a:endParaRPr lang="en-GB" dirty="0"/>
          </a:p>
        </p:txBody>
      </p:sp>
      <p:sp>
        <p:nvSpPr>
          <p:cNvPr id="3" name="AutoShape 4" descr="Image result for made out of copp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4" name="Group 3"/>
          <p:cNvGrpSpPr/>
          <p:nvPr/>
        </p:nvGrpSpPr>
        <p:grpSpPr>
          <a:xfrm>
            <a:off x="802257" y="549226"/>
            <a:ext cx="8234490" cy="5981219"/>
            <a:chOff x="802257" y="549226"/>
            <a:chExt cx="8234490" cy="5981219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03229" y="4577820"/>
              <a:ext cx="2343150" cy="1952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9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45947" y="4673071"/>
              <a:ext cx="2590800" cy="1762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1" name="Picture 7" descr="Image result for made out of copper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037" r="18884"/>
            <a:stretch/>
          </p:blipFill>
          <p:spPr bwMode="auto">
            <a:xfrm>
              <a:off x="802257" y="1504719"/>
              <a:ext cx="2053086" cy="49109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2" name="Picture 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69784" y="2529946"/>
              <a:ext cx="2143125" cy="2143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3" name="Picture 9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9189" y="2433739"/>
              <a:ext cx="2619375" cy="1743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4" name="Picture 10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68564" y="549226"/>
              <a:ext cx="2213236" cy="13157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00534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Metals come from ores</a:t>
            </a:r>
            <a:endParaRPr lang="en-GB" dirty="0"/>
          </a:p>
        </p:txBody>
      </p:sp>
      <p:sp>
        <p:nvSpPr>
          <p:cNvPr id="3" name="AutoShape 4" descr="Image result for made out of copp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9692" y="1331284"/>
            <a:ext cx="5544616" cy="4822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799692" y="6250114"/>
            <a:ext cx="55446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/>
              <a:t>Rock containing gold is an Ore</a:t>
            </a:r>
          </a:p>
        </p:txBody>
      </p:sp>
    </p:spTree>
    <p:extLst>
      <p:ext uri="{BB962C8B-B14F-4D97-AF65-F5344CB8AC3E}">
        <p14:creationId xmlns:p14="http://schemas.microsoft.com/office/powerpoint/2010/main" val="3710745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Ores are rocks mixed with metals </a:t>
            </a:r>
            <a:endParaRPr lang="en-GB" dirty="0"/>
          </a:p>
        </p:txBody>
      </p:sp>
      <p:sp>
        <p:nvSpPr>
          <p:cNvPr id="3" name="AutoShape 4" descr="Image result for made out of copp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7" name="Group 6"/>
          <p:cNvGrpSpPr/>
          <p:nvPr/>
        </p:nvGrpSpPr>
        <p:grpSpPr>
          <a:xfrm>
            <a:off x="0" y="1511396"/>
            <a:ext cx="9213505" cy="5346604"/>
            <a:chOff x="0" y="1511396"/>
            <a:chExt cx="9213505" cy="5346604"/>
          </a:xfrm>
        </p:grpSpPr>
        <p:grpSp>
          <p:nvGrpSpPr>
            <p:cNvPr id="9" name="Group 8"/>
            <p:cNvGrpSpPr/>
            <p:nvPr/>
          </p:nvGrpSpPr>
          <p:grpSpPr>
            <a:xfrm>
              <a:off x="0" y="1511396"/>
              <a:ext cx="9187028" cy="2561057"/>
              <a:chOff x="-51060" y="-53056"/>
              <a:chExt cx="9187028" cy="2561057"/>
            </a:xfrm>
          </p:grpSpPr>
          <p:pic>
            <p:nvPicPr>
              <p:cNvPr id="3075" name="Picture 3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1638" y="-11999"/>
                <a:ext cx="3364330" cy="252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" name="TextBox 3"/>
              <p:cNvSpPr txBox="1"/>
              <p:nvPr/>
            </p:nvSpPr>
            <p:spPr>
              <a:xfrm>
                <a:off x="3605186" y="1677004"/>
                <a:ext cx="2384041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/>
                  <a:t>Haematite -</a:t>
                </a:r>
                <a:endParaRPr lang="en-GB" sz="2400" dirty="0"/>
              </a:p>
              <a:p>
                <a:r>
                  <a:rPr lang="en-GB" sz="2400" dirty="0" smtClean="0"/>
                  <a:t>Iron Ore</a:t>
                </a: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4171909" y="7937"/>
                <a:ext cx="1599729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GB" sz="2400" dirty="0" smtClean="0"/>
                  <a:t>Galena - </a:t>
                </a:r>
              </a:p>
              <a:p>
                <a:pPr algn="r"/>
                <a:r>
                  <a:rPr lang="en-GB" sz="2400" dirty="0" smtClean="0"/>
                  <a:t>Lead Ore</a:t>
                </a:r>
              </a:p>
            </p:txBody>
          </p:sp>
          <p:pic>
            <p:nvPicPr>
              <p:cNvPr id="6" name="Picture 5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666" t="3033" r="666" b="5990"/>
              <a:stretch/>
            </p:blipFill>
            <p:spPr>
              <a:xfrm>
                <a:off x="-51060" y="-53056"/>
                <a:ext cx="3656246" cy="2520000"/>
              </a:xfrm>
              <a:prstGeom prst="rect">
                <a:avLst/>
              </a:prstGeom>
            </p:spPr>
          </p:pic>
        </p:grpSp>
        <p:grpSp>
          <p:nvGrpSpPr>
            <p:cNvPr id="8" name="Group 7"/>
            <p:cNvGrpSpPr/>
            <p:nvPr/>
          </p:nvGrpSpPr>
          <p:grpSpPr>
            <a:xfrm>
              <a:off x="77537" y="4235625"/>
              <a:ext cx="9135968" cy="2622375"/>
              <a:chOff x="0" y="3382363"/>
              <a:chExt cx="9135968" cy="2622375"/>
            </a:xfrm>
          </p:grpSpPr>
          <p:pic>
            <p:nvPicPr>
              <p:cNvPr id="3076" name="Picture 4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1638" y="3387128"/>
                <a:ext cx="3364330" cy="252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6" name="TextBox 15"/>
              <p:cNvSpPr txBox="1"/>
              <p:nvPr/>
            </p:nvSpPr>
            <p:spPr>
              <a:xfrm>
                <a:off x="3707904" y="3411623"/>
                <a:ext cx="2097573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GB" sz="2400" dirty="0"/>
                  <a:t>Bauxite</a:t>
                </a:r>
              </a:p>
              <a:p>
                <a:pPr algn="r"/>
                <a:r>
                  <a:rPr lang="en-GB" sz="2400" dirty="0" smtClean="0"/>
                  <a:t>Aluminium ore</a:t>
                </a:r>
              </a:p>
            </p:txBody>
          </p:sp>
          <p:pic>
            <p:nvPicPr>
              <p:cNvPr id="5" name="Picture 4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3382363"/>
                <a:ext cx="3494831" cy="2520000"/>
              </a:xfrm>
              <a:prstGeom prst="rect">
                <a:avLst/>
              </a:prstGeom>
            </p:spPr>
          </p:pic>
          <p:sp>
            <p:nvSpPr>
              <p:cNvPr id="13" name="TextBox 12"/>
              <p:cNvSpPr txBox="1"/>
              <p:nvPr/>
            </p:nvSpPr>
            <p:spPr>
              <a:xfrm>
                <a:off x="3457924" y="5173741"/>
                <a:ext cx="2384041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/>
                  <a:t>Cinnabar -</a:t>
                </a:r>
                <a:endParaRPr lang="en-GB" sz="2400" dirty="0"/>
              </a:p>
              <a:p>
                <a:r>
                  <a:rPr lang="en-GB" sz="2400" dirty="0" smtClean="0"/>
                  <a:t>Mercury Ore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02912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527" y="365127"/>
            <a:ext cx="8816197" cy="640114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There are </a:t>
            </a:r>
            <a:r>
              <a:rPr lang="en-GB" dirty="0" smtClean="0"/>
              <a:t>many different </a:t>
            </a:r>
            <a:r>
              <a:rPr lang="en-GB" dirty="0" smtClean="0"/>
              <a:t>copper ores</a:t>
            </a:r>
            <a:endParaRPr lang="en-GB" dirty="0"/>
          </a:p>
        </p:txBody>
      </p:sp>
      <p:grpSp>
        <p:nvGrpSpPr>
          <p:cNvPr id="14" name="Group 13"/>
          <p:cNvGrpSpPr/>
          <p:nvPr/>
        </p:nvGrpSpPr>
        <p:grpSpPr>
          <a:xfrm>
            <a:off x="836837" y="1042300"/>
            <a:ext cx="7272808" cy="5408835"/>
            <a:chOff x="899592" y="120088"/>
            <a:chExt cx="7272808" cy="5408835"/>
          </a:xfrm>
        </p:grpSpPr>
        <p:pic>
          <p:nvPicPr>
            <p:cNvPr id="16" name="Picture 11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5609" b="7929"/>
            <a:stretch/>
          </p:blipFill>
          <p:spPr bwMode="auto">
            <a:xfrm>
              <a:off x="899592" y="120088"/>
              <a:ext cx="7173194" cy="51845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" name="Rectangle 3"/>
            <p:cNvSpPr/>
            <p:nvPr/>
          </p:nvSpPr>
          <p:spPr>
            <a:xfrm>
              <a:off x="3203848" y="4297935"/>
              <a:ext cx="4968552" cy="123098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4571979" y="986499"/>
            <a:ext cx="4536504" cy="5727065"/>
            <a:chOff x="4607496" y="138577"/>
            <a:chExt cx="4536504" cy="5727065"/>
          </a:xfrm>
        </p:grpSpPr>
        <p:grpSp>
          <p:nvGrpSpPr>
            <p:cNvPr id="19" name="Group 18"/>
            <p:cNvGrpSpPr/>
            <p:nvPr/>
          </p:nvGrpSpPr>
          <p:grpSpPr>
            <a:xfrm>
              <a:off x="5914310" y="4397522"/>
              <a:ext cx="2016322" cy="1468120"/>
              <a:chOff x="5914310" y="4397522"/>
              <a:chExt cx="2016322" cy="1468120"/>
            </a:xfrm>
          </p:grpSpPr>
          <p:grpSp>
            <p:nvGrpSpPr>
              <p:cNvPr id="6" name="Group 5"/>
              <p:cNvGrpSpPr/>
              <p:nvPr/>
            </p:nvGrpSpPr>
            <p:grpSpPr>
              <a:xfrm>
                <a:off x="5914310" y="4397522"/>
                <a:ext cx="1981200" cy="1468120"/>
                <a:chOff x="0" y="0"/>
                <a:chExt cx="4381500" cy="3248025"/>
              </a:xfrm>
            </p:grpSpPr>
            <p:pic>
              <p:nvPicPr>
                <p:cNvPr id="7" name="Picture 6" descr="Image result for 100 square"/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4381500" cy="324802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grpSp>
              <p:nvGrpSpPr>
                <p:cNvPr id="8" name="Group 7"/>
                <p:cNvGrpSpPr/>
                <p:nvPr/>
              </p:nvGrpSpPr>
              <p:grpSpPr>
                <a:xfrm>
                  <a:off x="0" y="0"/>
                  <a:ext cx="4324350" cy="1304925"/>
                  <a:chOff x="0" y="0"/>
                  <a:chExt cx="4324350" cy="1304925"/>
                </a:xfrm>
              </p:grpSpPr>
              <p:sp>
                <p:nvSpPr>
                  <p:cNvPr id="9" name="Rectangle 8"/>
                  <p:cNvSpPr/>
                  <p:nvPr/>
                </p:nvSpPr>
                <p:spPr>
                  <a:xfrm>
                    <a:off x="0" y="0"/>
                    <a:ext cx="4324350" cy="981075"/>
                  </a:xfrm>
                  <a:prstGeom prst="rect">
                    <a:avLst/>
                  </a:prstGeom>
                  <a:solidFill>
                    <a:schemeClr val="accent6">
                      <a:lumMod val="75000"/>
                    </a:schemeClr>
                  </a:solidFill>
                  <a:ln>
                    <a:solidFill>
                      <a:schemeClr val="accent6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10" name="Rectangle 9"/>
                  <p:cNvSpPr/>
                  <p:nvPr/>
                </p:nvSpPr>
                <p:spPr>
                  <a:xfrm>
                    <a:off x="0" y="981076"/>
                    <a:ext cx="1331138" cy="323849"/>
                  </a:xfrm>
                  <a:prstGeom prst="rect">
                    <a:avLst/>
                  </a:prstGeom>
                  <a:solidFill>
                    <a:schemeClr val="accent6">
                      <a:lumMod val="75000"/>
                    </a:schemeClr>
                  </a:solidFill>
                  <a:ln>
                    <a:solidFill>
                      <a:schemeClr val="accent6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en-GB"/>
                  </a:p>
                </p:txBody>
              </p:sp>
            </p:grpSp>
          </p:grpSp>
          <p:sp>
            <p:nvSpPr>
              <p:cNvPr id="17" name="TextBox 16"/>
              <p:cNvSpPr txBox="1"/>
              <p:nvPr/>
            </p:nvSpPr>
            <p:spPr>
              <a:xfrm>
                <a:off x="5914310" y="4439490"/>
                <a:ext cx="201632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dirty="0" smtClean="0"/>
                  <a:t>Chalcopyrite</a:t>
                </a:r>
                <a:endParaRPr lang="en-GB" dirty="0"/>
              </a:p>
            </p:txBody>
          </p:sp>
        </p:grpSp>
        <p:grpSp>
          <p:nvGrpSpPr>
            <p:cNvPr id="21" name="Group 20"/>
            <p:cNvGrpSpPr/>
            <p:nvPr/>
          </p:nvGrpSpPr>
          <p:grpSpPr>
            <a:xfrm>
              <a:off x="4607496" y="138577"/>
              <a:ext cx="4536504" cy="4116657"/>
              <a:chOff x="1835696" y="646514"/>
              <a:chExt cx="3591104" cy="3591104"/>
            </a:xfrm>
          </p:grpSpPr>
          <p:pic>
            <p:nvPicPr>
              <p:cNvPr id="3" name="Picture 2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35696" y="646514"/>
                <a:ext cx="3591104" cy="3591104"/>
              </a:xfrm>
              <a:prstGeom prst="rect">
                <a:avLst/>
              </a:prstGeom>
            </p:spPr>
          </p:pic>
          <p:sp>
            <p:nvSpPr>
              <p:cNvPr id="20" name="TextBox 19"/>
              <p:cNvSpPr txBox="1"/>
              <p:nvPr/>
            </p:nvSpPr>
            <p:spPr>
              <a:xfrm>
                <a:off x="3108088" y="3636178"/>
                <a:ext cx="2318712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3200" b="1" dirty="0">
                    <a:solidFill>
                      <a:schemeClr val="bg1"/>
                    </a:solidFill>
                  </a:rPr>
                  <a:t>C</a:t>
                </a:r>
                <a:r>
                  <a:rPr lang="en-GB" sz="3200" b="1" dirty="0" smtClean="0">
                    <a:solidFill>
                      <a:schemeClr val="bg1"/>
                    </a:solidFill>
                  </a:rPr>
                  <a:t>halcopyrite</a:t>
                </a:r>
                <a:endParaRPr lang="en-GB" sz="3200"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5" name="Group 24"/>
          <p:cNvGrpSpPr/>
          <p:nvPr/>
        </p:nvGrpSpPr>
        <p:grpSpPr>
          <a:xfrm>
            <a:off x="0" y="1005241"/>
            <a:ext cx="5570816" cy="5708323"/>
            <a:chOff x="0" y="144597"/>
            <a:chExt cx="5570816" cy="5708323"/>
          </a:xfrm>
        </p:grpSpPr>
        <p:grpSp>
          <p:nvGrpSpPr>
            <p:cNvPr id="18" name="Group 17"/>
            <p:cNvGrpSpPr/>
            <p:nvPr/>
          </p:nvGrpSpPr>
          <p:grpSpPr>
            <a:xfrm>
              <a:off x="3501351" y="4367020"/>
              <a:ext cx="2069465" cy="1485900"/>
              <a:chOff x="3501351" y="4367020"/>
              <a:chExt cx="2069465" cy="1485900"/>
            </a:xfrm>
          </p:grpSpPr>
          <p:grpSp>
            <p:nvGrpSpPr>
              <p:cNvPr id="5" name="Group 4"/>
              <p:cNvGrpSpPr/>
              <p:nvPr/>
            </p:nvGrpSpPr>
            <p:grpSpPr>
              <a:xfrm>
                <a:off x="3501351" y="4367020"/>
                <a:ext cx="2069465" cy="1485900"/>
                <a:chOff x="0" y="0"/>
                <a:chExt cx="4381500" cy="3248025"/>
              </a:xfrm>
            </p:grpSpPr>
            <p:pic>
              <p:nvPicPr>
                <p:cNvPr id="11" name="Picture 10" descr="Image result for 100 square"/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4381500" cy="324802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12" name="Rectangle 11"/>
                <p:cNvSpPr/>
                <p:nvPr/>
              </p:nvSpPr>
              <p:spPr>
                <a:xfrm>
                  <a:off x="0" y="66675"/>
                  <a:ext cx="4305300" cy="2543175"/>
                </a:xfrm>
                <a:prstGeom prst="rect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GB"/>
                </a:p>
              </p:txBody>
            </p:sp>
            <p:sp>
              <p:nvSpPr>
                <p:cNvPr id="13" name="Rectangle 12"/>
                <p:cNvSpPr/>
                <p:nvPr/>
              </p:nvSpPr>
              <p:spPr>
                <a:xfrm>
                  <a:off x="0" y="2524125"/>
                  <a:ext cx="3752850" cy="333375"/>
                </a:xfrm>
                <a:prstGeom prst="rect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GB"/>
                </a:p>
              </p:txBody>
            </p:sp>
          </p:grpSp>
          <p:sp>
            <p:nvSpPr>
              <p:cNvPr id="15" name="TextBox 14"/>
              <p:cNvSpPr txBox="1"/>
              <p:nvPr/>
            </p:nvSpPr>
            <p:spPr>
              <a:xfrm>
                <a:off x="3518503" y="4434581"/>
                <a:ext cx="201632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dirty="0" smtClean="0"/>
                  <a:t>Cuprite</a:t>
                </a:r>
                <a:endParaRPr lang="en-GB" dirty="0"/>
              </a:p>
            </p:txBody>
          </p:sp>
        </p:grpSp>
        <p:grpSp>
          <p:nvGrpSpPr>
            <p:cNvPr id="24" name="Group 23"/>
            <p:cNvGrpSpPr/>
            <p:nvPr/>
          </p:nvGrpSpPr>
          <p:grpSpPr>
            <a:xfrm>
              <a:off x="0" y="144597"/>
              <a:ext cx="4501846" cy="4118796"/>
              <a:chOff x="34237" y="61638"/>
              <a:chExt cx="4501846" cy="4118796"/>
            </a:xfrm>
          </p:grpSpPr>
          <p:pic>
            <p:nvPicPr>
              <p:cNvPr id="22" name="Picture 21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4237" y="61638"/>
                <a:ext cx="4501846" cy="4118796"/>
              </a:xfrm>
              <a:prstGeom prst="rect">
                <a:avLst/>
              </a:prstGeom>
            </p:spPr>
          </p:pic>
          <p:sp>
            <p:nvSpPr>
              <p:cNvPr id="23" name="TextBox 22"/>
              <p:cNvSpPr txBox="1"/>
              <p:nvPr/>
            </p:nvSpPr>
            <p:spPr>
              <a:xfrm>
                <a:off x="182985" y="260648"/>
                <a:ext cx="1433213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3200" b="1" dirty="0" smtClean="0">
                    <a:solidFill>
                      <a:schemeClr val="bg1"/>
                    </a:solidFill>
                  </a:rPr>
                  <a:t>Cuprite</a:t>
                </a:r>
                <a:endParaRPr lang="en-GB" sz="3200" b="1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93315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830628"/>
          </a:xfrm>
        </p:spPr>
        <p:txBody>
          <a:bodyPr>
            <a:normAutofit/>
          </a:bodyPr>
          <a:lstStyle/>
          <a:p>
            <a:r>
              <a:rPr lang="en-GB" dirty="0" smtClean="0"/>
              <a:t>I like peacock ore (</a:t>
            </a:r>
            <a:r>
              <a:rPr lang="en-GB" dirty="0" err="1" smtClean="0"/>
              <a:t>Bornite</a:t>
            </a:r>
            <a:r>
              <a:rPr lang="en-GB" dirty="0" smtClean="0"/>
              <a:t>) best</a:t>
            </a:r>
            <a:endParaRPr lang="en-GB" dirty="0"/>
          </a:p>
        </p:txBody>
      </p:sp>
      <p:sp>
        <p:nvSpPr>
          <p:cNvPr id="3" name="AutoShape 4" descr="Image result for made out of copp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4" name="Group 3"/>
          <p:cNvGrpSpPr/>
          <p:nvPr/>
        </p:nvGrpSpPr>
        <p:grpSpPr>
          <a:xfrm>
            <a:off x="307975" y="1279724"/>
            <a:ext cx="8715052" cy="5578276"/>
            <a:chOff x="155575" y="122238"/>
            <a:chExt cx="8715052" cy="5578276"/>
          </a:xfrm>
        </p:grpSpPr>
        <p:pic>
          <p:nvPicPr>
            <p:cNvPr id="2054" name="Picture 6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2505"/>
            <a:stretch/>
          </p:blipFill>
          <p:spPr bwMode="auto">
            <a:xfrm>
              <a:off x="1519582" y="973089"/>
              <a:ext cx="5624241" cy="36263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5575" y="122238"/>
              <a:ext cx="2466975" cy="1847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1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5575" y="3966964"/>
              <a:ext cx="2695575" cy="1695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2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51252" y="122238"/>
              <a:ext cx="2619375" cy="1743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3" name="Picture 5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41727" y="3966964"/>
              <a:ext cx="2628900" cy="1733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522279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4634" y="160338"/>
            <a:ext cx="7886700" cy="609659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Secondary mineralisation</a:t>
            </a:r>
            <a:endParaRPr lang="en-GB" dirty="0"/>
          </a:p>
        </p:txBody>
      </p:sp>
      <p:sp>
        <p:nvSpPr>
          <p:cNvPr id="3" name="AutoShape 4" descr="Image result for made out of copp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43"/>
          <a:stretch/>
        </p:blipFill>
        <p:spPr>
          <a:xfrm>
            <a:off x="460375" y="1054789"/>
            <a:ext cx="3967609" cy="564028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7522" r="5600"/>
          <a:stretch/>
        </p:blipFill>
        <p:spPr>
          <a:xfrm>
            <a:off x="4510335" y="1084530"/>
            <a:ext cx="4310137" cy="5571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8139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Copper – man’s oldest metal</a:t>
            </a:r>
            <a:endParaRPr lang="en-GB" dirty="0"/>
          </a:p>
        </p:txBody>
      </p:sp>
      <p:sp>
        <p:nvSpPr>
          <p:cNvPr id="3" name="AutoShape 4" descr="Image result for made out of copp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6" name="Group 5"/>
          <p:cNvGrpSpPr/>
          <p:nvPr/>
        </p:nvGrpSpPr>
        <p:grpSpPr>
          <a:xfrm>
            <a:off x="155575" y="2865374"/>
            <a:ext cx="8914778" cy="3832874"/>
            <a:chOff x="155575" y="2865374"/>
            <a:chExt cx="8914778" cy="3832874"/>
          </a:xfrm>
        </p:grpSpPr>
        <p:graphicFrame>
          <p:nvGraphicFramePr>
            <p:cNvPr id="7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474194970"/>
                </p:ext>
              </p:extLst>
            </p:nvPr>
          </p:nvGraphicFramePr>
          <p:xfrm>
            <a:off x="3488481" y="2865374"/>
            <a:ext cx="5581872" cy="377731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42" name="Bitmap Image" r:id="rId3" imgW="9753480" imgH="6600960" progId="Paint.Picture">
                    <p:embed/>
                  </p:oleObj>
                </mc:Choice>
                <mc:Fallback>
                  <p:oleObj name="Bitmap Image" r:id="rId3" imgW="9753480" imgH="6600960" progId="Paint.Picture">
                    <p:embed/>
                    <p:pic>
                      <p:nvPicPr>
                        <p:cNvPr id="7" name="Object 6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3488481" y="2865374"/>
                          <a:ext cx="5581872" cy="377731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" name="TextBox 7"/>
            <p:cNvSpPr txBox="1"/>
            <p:nvPr/>
          </p:nvSpPr>
          <p:spPr>
            <a:xfrm>
              <a:off x="155575" y="4666923"/>
              <a:ext cx="3212014" cy="2031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dirty="0" smtClean="0">
                  <a:latin typeface="Arial" panose="020B0604020202020204" pitchFamily="34" charset="0"/>
                </a:rPr>
                <a:t>The </a:t>
              </a:r>
              <a:r>
                <a:rPr lang="en-US" altLang="en-US" dirty="0">
                  <a:latin typeface="Arial" panose="020B0604020202020204" pitchFamily="34" charset="0"/>
                </a:rPr>
                <a:t>Egyptians </a:t>
              </a:r>
              <a:r>
                <a:rPr lang="en-US" altLang="en-US" dirty="0" smtClean="0">
                  <a:latin typeface="Arial" panose="020B0604020202020204" pitchFamily="34" charset="0"/>
                </a:rPr>
                <a:t>used </a:t>
              </a:r>
              <a:r>
                <a:rPr lang="en-US" altLang="en-US" dirty="0">
                  <a:latin typeface="Arial" panose="020B0604020202020204" pitchFamily="34" charset="0"/>
                </a:rPr>
                <a:t>the ankh symbol to denote copper in their system of hieroglyphs. Copper also represented eternal life in their culture</a:t>
              </a:r>
              <a:r>
                <a:rPr lang="en-US" altLang="en-US" dirty="0" smtClean="0">
                  <a:latin typeface="Arial" panose="020B0604020202020204" pitchFamily="34" charset="0"/>
                </a:rPr>
                <a:t>. The pyramids were built using copper tools </a:t>
              </a:r>
              <a:endParaRPr lang="en-US" altLang="en-US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628650" y="1399895"/>
            <a:ext cx="6432649" cy="2280449"/>
            <a:chOff x="276467" y="1305005"/>
            <a:chExt cx="6432649" cy="2280449"/>
          </a:xfrm>
        </p:grpSpPr>
        <p:graphicFrame>
          <p:nvGraphicFramePr>
            <p:cNvPr id="5" name="Object 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957678021"/>
                </p:ext>
              </p:extLst>
            </p:nvPr>
          </p:nvGraphicFramePr>
          <p:xfrm>
            <a:off x="276467" y="1309487"/>
            <a:ext cx="2275967" cy="227596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43" name="Bitmap Image" r:id="rId5" imgW="9753480" imgH="9753480" progId="Paint.Picture">
                    <p:embed/>
                  </p:oleObj>
                </mc:Choice>
                <mc:Fallback>
                  <p:oleObj name="Bitmap Image" r:id="rId5" imgW="9753480" imgH="9753480" progId="Paint.Picture">
                    <p:embed/>
                    <p:pic>
                      <p:nvPicPr>
                        <p:cNvPr id="5" name="Object 4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276467" y="1309487"/>
                          <a:ext cx="2275967" cy="227596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" name="TextBox 8"/>
            <p:cNvSpPr txBox="1"/>
            <p:nvPr/>
          </p:nvSpPr>
          <p:spPr>
            <a:xfrm>
              <a:off x="2695592" y="1305005"/>
              <a:ext cx="4013524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dirty="0">
                  <a:latin typeface="Arial" panose="020B0604020202020204" pitchFamily="34" charset="0"/>
                </a:rPr>
                <a:t>Copper </a:t>
              </a:r>
              <a:r>
                <a:rPr lang="en-US" altLang="en-US" dirty="0" smtClean="0">
                  <a:latin typeface="Arial" panose="020B0604020202020204" pitchFamily="34" charset="0"/>
                </a:rPr>
                <a:t>dates back </a:t>
              </a:r>
              <a:r>
                <a:rPr lang="en-US" altLang="en-US" dirty="0">
                  <a:latin typeface="Arial" panose="020B0604020202020204" pitchFamily="34" charset="0"/>
                </a:rPr>
                <a:t>more than 10,000 years. A copper pendant discovered in what is now northern Iraq has been dated to about 8,700 B.C. </a:t>
              </a:r>
            </a:p>
            <a:p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3546244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b="22901"/>
          <a:stretch/>
        </p:blipFill>
        <p:spPr>
          <a:xfrm>
            <a:off x="1259633" y="0"/>
            <a:ext cx="6552728" cy="421582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78223"/>
          <a:stretch/>
        </p:blipFill>
        <p:spPr>
          <a:xfrm>
            <a:off x="251520" y="4215827"/>
            <a:ext cx="8717315" cy="1584176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51520" y="5692173"/>
            <a:ext cx="8684167" cy="1143000"/>
          </a:xfrm>
        </p:spPr>
        <p:txBody>
          <a:bodyPr>
            <a:normAutofit fontScale="90000"/>
          </a:bodyPr>
          <a:lstStyle/>
          <a:p>
            <a:r>
              <a:rPr lang="en-GB" sz="4000" dirty="0" smtClean="0"/>
              <a:t>Chile, </a:t>
            </a:r>
            <a:r>
              <a:rPr lang="en-GB" sz="4000" dirty="0" smtClean="0"/>
              <a:t>Democratic Republic of </a:t>
            </a:r>
            <a:r>
              <a:rPr lang="en-GB" sz="4000" dirty="0" smtClean="0"/>
              <a:t>Congo and Peru </a:t>
            </a:r>
            <a:br>
              <a:rPr lang="en-GB" sz="4000" dirty="0" smtClean="0"/>
            </a:br>
            <a:r>
              <a:rPr lang="en-GB" sz="4000" dirty="0" smtClean="0"/>
              <a:t>are the world’s leading producers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99363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589240"/>
            <a:ext cx="9144000" cy="1143000"/>
          </a:xfrm>
        </p:spPr>
        <p:txBody>
          <a:bodyPr>
            <a:normAutofit/>
          </a:bodyPr>
          <a:lstStyle/>
          <a:p>
            <a:r>
              <a:rPr lang="en-GB" dirty="0"/>
              <a:t>O</a:t>
            </a:r>
            <a:r>
              <a:rPr lang="en-GB" dirty="0" smtClean="0"/>
              <a:t>pen cast mining on a huge scale</a:t>
            </a:r>
            <a:endParaRPr lang="en-GB" dirty="0"/>
          </a:p>
        </p:txBody>
      </p:sp>
      <p:sp>
        <p:nvSpPr>
          <p:cNvPr id="3" name="AutoShape 4" descr="Image result for made out of copp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98131"/>
            <a:ext cx="6319498" cy="52609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Arrow Connector 4"/>
          <p:cNvCxnSpPr/>
          <p:nvPr/>
        </p:nvCxnSpPr>
        <p:spPr>
          <a:xfrm flipV="1">
            <a:off x="2339752" y="4653136"/>
            <a:ext cx="3744416" cy="504056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7"/>
            <a:ext cx="9131152" cy="6848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Straight Arrow Connector 8"/>
          <p:cNvCxnSpPr/>
          <p:nvPr/>
        </p:nvCxnSpPr>
        <p:spPr>
          <a:xfrm flipH="1" flipV="1">
            <a:off x="3995936" y="4509120"/>
            <a:ext cx="2592288" cy="1728192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4798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4200" y="5157192"/>
            <a:ext cx="7772400" cy="1470025"/>
          </a:xfrm>
          <a:solidFill>
            <a:srgbClr val="CC6C15"/>
          </a:solidFill>
        </p:spPr>
        <p:txBody>
          <a:bodyPr/>
          <a:lstStyle/>
          <a:p>
            <a:r>
              <a:rPr lang="en-GB" b="1" dirty="0" smtClean="0">
                <a:solidFill>
                  <a:schemeClr val="bg1"/>
                </a:solidFill>
              </a:rPr>
              <a:t>PROCESSING THE ORES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4" name="AutoShape 2" descr="data:image/png;base64,iVBORw0KGgoAAAANSUhEUgAAAI8AAAB7CAYAAABNYNOcAAAgAElEQVR4Ae2dB4BdVbX31+137vRMMum9Q6jSe3uKiIAIIoiggGLB9kA/21PR9xQboigoIgoCiorSQSnSFZGakN7bZDK9z+3f77/PvdOSSWZCykRmJ3PLuefsuvbqa21flmLDZXgGdmAG/DvwzPAjwzPgZmAYeIYBYYdnYBh4dnjqhh/cacDjMU6ZQc2o9wyvw1zXoOZtqNzs2xkMc8Yy5uefSjzeYe1rXrLWdfOto3a9pZs3mSU6zfw+s1iJFYycboUT97fCqQdbrLjCPZPl+WzWxy3cM1z2mhnYKcAjxNFWt8Y2P/Fza3j1QUtsXmHZZBxgyJqDB58HWNkMYMbN/kDIAmUTrWju8TbqqAusfJ+TLLDXTNlwR/Mz8CaAJ+uojc98tvEfv7P1d15liZaNFokUmC9YYAbA5KmRL3dnVsCUBZCkHUh3WCLebr5A2GJzTrQJp11lFfuc7PqVyWaoVf8ow9gov1ZD7n2HgUfrr3WtXfyMrfj+O83vZ8GjhYPiXwAl82eTwFGzpQIRKz/ygzb5vd+yWGkl4Cb+qQuEhtzEDXeI1RkszyN8AwJxkNNav84WXgO2aNgI4ES9xc6jmwHNbu5mQWEmbYm2JgtXzrBJH7jWKg94l6vBtec+DfNDA5rS3XjTDgBPmu4FLJVqt/k/PMvSi54wf1F5F4l6M30XeKQgZRkYo8ozvmpTz/yyY8NFxvw5vunN1D/87M6dgUEDj5oXQVl486XW9swtFi4e6b4PCuFscwyQsnTCOtqbrezI823mh35u4WjxNp8Y/nHPzMCAgMcTpUWp/I6JXXHXF636oe86wEHCFu2j9zuPrHh1miVb6iw26zib+Yk7LFY+Hn4KrOcw0M5ra89Me75VtqHbdQgXjhfQXOZ/05QObpx5K6Wvq5LBPd+j5QF9HCDweGOUwL36ge/axj992UJFxYBLaECN7NhNEvN9lmxttNCYOTbjk7+30gn7eh3ZtXOyY93dgae0KcGzW31y527HrTbxpi9uE3jcAHKj0Nuah35om/7wBQvGyj2l35tuftsVOAzELWlIWLZ4jM24/HYbOffYLv5qb4ehLLzcphfvs3TrZtjIMCPViNIg2KyNPOBUK6gA22619AatZGebddSstkTtaku2NVgmlbAAAkywZIwVjJqCYnZqHwVsXs2ierYOvFttts/FbQOP9C05RnXlvdfYxnu/atFoEe3tSozTp4f6ChrOdsJIB6M28eIbbdwR523lpr3vUjqVtFe/NM/iG5eaPxzMbYoMqouMzfni/TbywNN7DcqxDyy2ljuJErb+tb9aw0t/tpbVL1umca1lETYc6dKu8yctG4gCRCUWGj3TymcdbRWHvt9Kph7o6twZqpBgr97lvggeRR8EOCk+rbzjKqt99EcWjZXCcmiQ3h3utl38opYCGZ9lAFp/stNW3fxBi1ctsSnv+dpO5LJ28SD6qT6TSgE0BRYoLrIAG8MrWXRmLWyYLTGCSJxk3apnbrXNj/7M2tctsFAWLBOOmT8YtEwoAtZixSSdhnQtYmmwUHrNv23T8met+vGfW8l+77Rxp19pZVMOcc3lcdCOYPGtAo8DHJams7XelvzmU9bx4u8sjDiu1fJUd7lx7oY3h8jhfcSU+4NhC4P1Nt1ztbWtfskmvfdqK5nk7SRvJgC1QTKZu2EI/TaRSbVZKtGewyXebdLGa44zyUTXc3neqHXzSlv52yutdf69FgoVWLQgYsnOFMx2ygFQoHSmhQtLwdARSzVWWQoyZpm4pZBeQ5EImn+ftf37j7Z4wV9t1GlftMlnfB6lCy0iiHgUZnAgtFXgkV63ftk/bNVtn7bU2n8jVVUwIO0E6YR3H9bJz16+TbXu8/stRH9aFzxoi5Y/b2UHn21jTvm4lUw+kAkY3ODz9e+x9wwLj3K0J47RGFF0ARTtXd0Sxqlb9KSt/sWHLN68xiKoR1KJOGsSsorjLreOxjXWufQZm/PJO6wQJatmYfUD37cNd3/Npn/8dosDRI0v/tmSNYvMQAIRsFH1H/+fdax5wWZe9huLFBS7VR3s7HX1Ow8S6USHrbjv27b42ndaumqBBUpGOpAR4AylEoiNsEA2ZfXP3myLrjnRlv32s9bRDOOZK15v9Tq0+p3vn96zKYiQLMU9gF4bV0xzOgHpypXahU/Ysuvfa+m2OgsXgFla6ywy6QDb96tPowe73iqP/ZAl6hutHXKeB4D4+leQiMtt1CFn2+TTrrRpAFbaB2nraLFEJmGR0hHWAkAt+sl5lsA85J6D3A2mdAFPJp20qlfutde+c5JV//krBrU0X0GJm/uhNf0eQIiMQccsVFhhklM2P/4TW/B/x1jNKw+68ecncTCTsbvvzcDDgUJ6AY94EI3Qn/QwT/P6BbbsxossmGrFiMyoQsXmr5xrqZqN5s8pT4sm7meZggJrBshUBALtVcssDKPslysMpfqRH1uqpd4mXX6nFR/8Xvc5DGJoX/iwLbvlcktDurI9gNg9tJ2XLuCpXfB3W4m5IQHERooq4NShkYOExO20tYt+ZrIDAYsVjTJf/Xpb+tNzbPk938zhGxG8bqK3izqww9WmHPB09iK3EpQc6TKwBBtkxS0ft0A7PlGsR5prUy6/zWZeea+lmjbZkhsusBRkLzZqhhVN3MfaFj/txp1qb4RUrbLY6FkOozSseME2PfhjSNxHbOxhZ9vsj95qZcd/EomtExI4wpr+eZete/hH3Du4LdcFPNl4Kxx6wIKRkhx/M7iKdngGd8KDHoDAP2DVD+MSsukv37DFv7jYkpBgNwrtKrcfd0JjO7EKXyoOs5qkxu659gE9gSzeTazM2qd+Y51ISYFIGf0P29SP3Yqe60Qrga+ZcPFPrOnlp23NPd9yOpziOcdY+9oFlkDISbbUWKoZ7fzEeQ6Y1v4e3VxJuU06+2uu9wF/wMa/96tmMNdpAChYXGrVKH+bNy4e1Oi6gMdHhVn+eu7VQdW0h29GFnOqfY0jqt30/G225NqzHB/k88nVrHuB9nBXu5rPIqpLrEYT0VX0OYjOp3HF81b32HXwLTGUfh1sjBgOdN1Kw3EnXGqjT3m/rfvD1daI5Dni4NMt0d5pzWtfskTdOqQ1YGPm4Vbz8j3ogp628ef8n8XKxrp26t54yhZ9+1iz1lazaJkjbemOOtv48A+7+jGQD13AM5Cb95Z7BEhOIlvymC35wbuspXo5oOMNNc9TDIWxSNGXFcPco/gBpmyk0DoWPG5Wv9oyfvQ1xaPARAFb+pW32ZLbrrD2xmo3mmkX3WCxyom29MaLLVg02sIVI611ybPWUbUI1UqBUxiuu+NKK9zvUJv4Xx9DiMvYqj9fbYv/9wTLAmgz//t+G3fW1y0lV5hYEZjsPmvZtLxHb7yP/c1Z4BsU3dK2cYk1oAMIomja24u3kQEXlGfJ+rVW9+97LTLxAHiDKaBxKDu8xFAQ61s2LLSGf/7eAiFp7PPox+M8fDIC466bhgyNPPVKm37RzyzV0WDVf73J6v5xK8JMkZXMPtYKZx8Omb4GFxmUhZDsFLqgzo5WS6fjlmyusSaAcO4XHkJZmLQl172H539jI497n83+7F+sZMI+FkXFUYfrcIZ7kx2NFqyYarEpB1vdG3+1qidvcbxQEZJdBAe9vmWrep6+N+2937MWQCueaam2ZT8+21rO/JJNeudVXXYe7XktWf59d4/TDznywQZvrRcitWkwhUGCRx59kRVAcmZd9iurOPpCW/2HL9mSGz9htc/cYVMuvckmfhCdzp+/DgUabYlkyoIwy4hxjhGuPPVz1lmzzhb9/DgAKmEzPvtrG3/ch9xQNe40ngtRpLLGja+h7ymlzput/oW7LLHuVTlXOU4xnfi6u7/vy3848DBcaaYjMfPBBGxCMdb82mM2/rTPWfm8UywQyA1fs6iS3/zet13+mgEbeJLV1hqn36hPAiXjLNWw2jowP4RKKq0Chrni6/+0TZKQAKI3/udAG3HiJRYdM8vSNcvQIiOVJWWth/HGpJPctNhWPPlLsNTxNunCa61gxASrm/83a1z0d2tZ8S+LE6wAs4SgUeomIIvEmmaugmA2yxY6jKVABq/ovXuS/vOBJzdsH2aNcGG5da54wpZf/5TFJhxgxQecZRVHnmMlY2bm7tq9b1kWzQd2cd4D0lv1WBj3DRNEur7K3vjm8RYAKxRUTLTImNlWOGGeFU47xCZc9FOre+rX1oitK8Ti+0NRDxhzPk8+JLk2+L7CCQdZbPoRtvZ3V1n74ifgcdosMnK8+cSixHF5kfLQtQ0oYwIypznTXOSBRp+3LG8Z4PGmwWfBKGSMierY+Ia1rXoRY+F16D8+ZpPffRXa226PRWdP0qpSPN1LbmndqnbvPrcpu79uOcNbu+LqgGR0NvMrvcm10/tWn6Xam6z0+Mts1P7vtNY1r1gnGuQOlH8tuP4mWhuwZ+F2UTEOT0tEebTG2V7GVG/EwXAZmGuN1T91o8M6lad8zgonH0xc3atW/9LdaI4YqXvOu793H7b97S0DPN76egpDfQ7Img1DzQpa3QPfxFb2kI1+x2etfN+T4B3GAl5IZzmg0FvuY48PuYnt+mHbE93r19wzWZjc/pcMwhPEV7xmuTUt/xePpxwjW3rE+fjnTHGmmdZ1b1jd63+11kWPWzDTwT1SSfSsETkJoPKXzrGRh51jpQedAYlqtbWYnzrmo4kH8/hRPvZ+hq8DLG8Z4NnafAhrZPB58ZdFLbFpka3+1SW2AXfXyLg5OFHNQMIYbX5MNH5EZ38QiUhSGtrsNHxFqKACI+Q0K6ic3AVYojxOw8+7R4pgeN2F3hAm0Vc8SRrmtv8CzwNwt2PwbEViyvoxFzklUNRC9K987n9hYthsiQ2vWIANAE6l1p6Ao5rZAABHtmGVVT2IB+gj15kv2WI+eClJa97tfZ/pv0d9f3lLA48LQmQG/dK1QALkW2Pt9dYBM9m+4G9MLvyIQCPHQ3izre98Qu8iPiQ67XAbefh5VnHgGfg7sSAqOVhJ8b6letLTmgh45I6Ru9V7ru8r3fKFClGfwPDTEw/kUCpuWmqb175Ot7AIRMGg+AKlUDhuWZf3jAA/aAmim8BOfHa8zo7DTFcv39LAk58FByB8cZOvUGj+tiyabd3hzbrjU9CldOAbs2b+w7YRP+uyff/LSgihLpiwn0XLx7BORM9uUZEIonc1GZfT15Z39Hyk2zLn3Qeos/jwOvypqDfptPxx9PtWIMKXMdnQXKsA284sw8Az4NnML3JuEXnLIqX4wTZBrVndKqt79DqrefxnaHtxFymDkS0Zi6a3wgLYkLJgBy/6BGxA4ockJKcdX6nATgkr2grQ5MfFT8Jy+d7nL++M92HgeROzqAXpkpS6sAGrhfIvU70YiW6BtePwlSd/nuuOt5ByaguEC2GKPV7qTXRjm4/uGrDxmhwGnm1O/Y78CEjhZyRfbx9w0ZPseORRr/K4ka1N6GsbWGNHmt+NzwwDzy6e7Dw/pWbygOQBjq7svYCj3numZn0aLsMzMMgZGAaeQU7Y8O3dMzAMPN1z8R/xaauE0PFVW/3lTY15mOd5U9PX/8NOe52Tj7slnp25gLnK4ZvESyk0SlcCzjMxgP8zrrf45zgJT/7o+DorPstfgIRHaLPzT1eWti6Lef9j6e+XYeDpb2Z2+DpLySJllGcIJWIAQyx+pbtAqgIQpQEHKBSBkcW9I010RagAIynhNb5Q2IoOPd9KsdUVjJxMCHO7NWJRr/vn7ywYb7A0xtQQykXJfTtahoHHWbQ9twjR8J7S0Q5NqjwA/RErmHukFYzdh+jOhy3ZsC7n6rDtGoVBvPZ7YihPRiMJC/+8HqoWhUqlwRyRQhSSIyY5e1wKTNOCI1do4kE27eKfWfnMIx02yrc66m2nW+VRF9riG883X9Nay6Bncka4/A2DfH+LAo+H8oW6U50NbrEV453FtuWXjwvXd6RkIAEZFrDsmMttzodvcFUsvbneGp5biP2JcO1eS9m3BQ9wZGnPYPOSb7OLo6IvIbqbjWA3I7qFOCMcAVqs6MAziTn/Em4W4yyCk5hGpLDi+YmMzXr/t6wQv5+eBZDGzpa1UlIYz7j457bsujOgWAJVby563jvQz29R4NEyZiwBqi8/8dM28uAzLV6z0lmerWk9i4SBdJBFuCLASwrnrkCRvPK8EsHRTHmqFZfSfwG7oJVOxTstijU/Nv1Ii2I598XwL1Je640LrW3R0xbHLyeMNVykykeIVPmUHnH6VB7EJjfvU3cAYyGc5Gts09OE7qx50UKVU23yu75Av4jH476KfU+0qv3fYW2v3e+yaPTfr23/8hYFnqzL+VNx9IdsFq6ZXjmeJFIzbNWPTicrh0jPDhgRWRlHWPChyZfo2NmO3Ch8JiMXDDBJUJG4WOrdvieLbIr8Q/7SsTbhfV90FvqCwrL8413vHY2bbcPfrrfav/0I4PBZ+7KnrW7J02Cd8URNjLUQ7hvCXQKcxjWv2uIbPmhZzCOKxUu2pwkSrCLY7zbu8Cz95TiYteEM9mbKWxJ4NMkZAKR0///qmjtNavn0w20t/EO2brVzd+j6cTsf9KzwioQX58+e6Qa86Kip+M6MsCC+QREs74GSCmt+9SHzkxA0GwCACHsJTnibzSZ1XvHoaf22VFBWaTPe9y2c1afbht9+wvzNVbaUuDRLJGzaJ26z0YeeTdP4CMELLSdBhW/zAguWgWnoVDQSt+b5j1on8VxyZVWJjd/HMpFiJ50JkHekvCWBRwstF4bmpS8w6ee6edM1uXomSQus3duzCEP4HfGBvLA4pLBwwKd75AkRQJrKwnymOppIb1LgHMnyz8fgPeZ97TmLyMqOQ7q4qVe/dqilcUz3p1lsgErZLYpwLFNR+PCm539rjW88TWxVI96DB9ikUz/jpCg9O+H4D2FwXUS+pB8QGVIGj9VmrVWLTYExIo0ZMGY4HLJOWfEF1cI1+G9LbO/YvNRiAI8uR/BG9BPnnyWcxwcQ70h5SwKP8ESAczDqnrmFUNuRNuKgd3NOxipbR0qSkBymwnLqcjPv5hQW1aX4FT8TGjHZwqOmWxhgUPRFsr2FCIQlLkph1MmfI2PFxVYydlbXWgTDESsmsiFftEwRFrBtw+swxikbc+bXHeCghXEM7NLfXGH1HMMQhEv2E37T/OJfrHnlv22/T/+RMC7Ph2ciyZka/v0n87XVOt+jOMAjwBIhVMrhyPgDcHR/Sk6EXgHCBfTt1WuIvvAuhcGAIXyOUq01Tu/Tc7y5p7b79hYFHuYFX5xgIGWb7/mq1T74HSQYslBIyiouMyWj6IadrMXhScLTj7YJb/+UVcw5jnxFJFXoMbV1y563xV872sphQhVI1108AGxc/4Y1kYRAYS4p3F3jGxY7PUyGFCgVh77XNSWsUbf0OWsibipWWoxTurfyRA1ZxysPWPXzd9j44y+FDGUJp660EgC+5bGfIG4XcNbHSlgpPAlzfFrhuNlWL0zpxiF5CqCiKwl4IBUlUAj6w2DIada86iU2y+AFBNWzk4Cne5fmRT9d8dZAXdfn7nvU8O4ovWCgR4PSxaZIgpBOtLHriMrEJzk8nsSP8BwdkJM0WbVwtnEkSaG4ZcdcZjM+CKOa2/k9qnIfxdcERlRa1aM/JLEk+hM8BMcT3uuHXKgPDa/cb+tu+xLZR8A7YCs53ksUj0iyyvEgqqgdDKNM+Gm/SI5wiZ4GA0Vhgl/8o40DeNwlrpYAxI2P3whfHyQ6YqOLDg3mYtELJKYHCFMGSPTPFe7rrF6Ww1DepRgYspnkmR6bL2Fe7Q28vHngUQcVWchiuFNtgP48rZU4rN3g3Dqlp3BlFwMR/UF5A++ggDqkbhawr+idTrZaZNbxNuKA0wGYGRaF3wiDwkMwkEtv/5w1sKOdWEtoTGT6UTb74utyUQZmzdUrrP5ffyKr1nwrOug0m3j0BU7PEh0311pfe8ha/v2Q+air8ujzAZaRbsRFk/YjSwXJJTEN5BcoS7RDSFllIU35JUsjkWnyXO6hrqtgDVQH7cSQJ1pqXVYwVSrne+eYz/0pMqDG69a6qFL9pgyoATTNmTSbA6czFR8hzR216yC/bQT4qR+Qz9Hk+UECDJAhxWGffEfcr9t/GTTw5OFUuouMUtyyOAVIEZGpb7MYE6hsVFJuZTs7LNlUbR2cT5GoWmhJoN5t5e33qZ878rhL7GuOqghwZa9hguBiLM3EpMkWFqqcZcWjJtMeuw2UnsCrL8hu9xEpofDeZDxuFbOOIfj/k64tjSk/b4VgnwbATqkj4ziVjzvmoi7AUWz5G98/DWlsDQCKCga9y3iAJygmtWKKJVY8Q1RnicWJZojXbegCnjAAqngx5QeUo1i+uCgGvnj8CutXqCxs+r27R65fYI1sG6lTGqgTHk0lCHAougKmhY6QSnfTMitDWlQJg4GCZfAz8GJiljVzAd5TSGiJ+o0WHjvT3VcIUMf2P9UQw0g5t9LxTO6HrtnwvvX32j2S/u7oc12JpjKge2VEK0W5Nvr4y6149jFw+P3TzTic/htXHwk52MB65rm4PhVv86uIIf+IgMzAm6TSCttjSkgT64chzZJFK5Ug08PEw2zSu79gZZzfFZUuhRLHzrOZ0NyNf/qKBZNt8AikKmEXNi991uL4EgfCSEpMW0gYC6CPjYWjdJwmGmcklhjMcb601Kyx+KY1VliE4TFWyKaYb8t++WF8kpPWsfoF54+cAjgkJXXA35ROPsCBQYzUKOGSUSRdWA0m8KZc5EaYJAXWDuTmpGDsDD7zezfsuI9+xG0pETO5bGHqjzTiGbBrgL4bCS07UCTmi7TkAbTOLcteoq/Ew0dHcBfbgfRxbZtXW1EOeIrZ7Ad98WHE+5QtvI50NIse5V4y3rpW87X1/z444GFykyyGlU+wqe+/zka/7V00lMMC/bSheQizSwIY55K1q7smaovbhUVyCR5Vp2P+ciKzGL8AqvdsuNiKZp9skbFz0MDOwnYExsPZfOEvPmQFiMtzP3sPbaGV7VGUrHHiiZdBlsbbqhvOI8yGCYeEplY+Zwu/dRS6lqhNv/RGKyWLhor4F78yitJeEF1Msq3GXRfvMHreSZa87AZrfOkeS4MF0m2NVvP33xAHxRhLiZRA6+uyWyCVxUlz4hUUd4joQUTjeM3SLolJlu0E+qTOzcuseNw8d2tsykEuS0WmcR1kxpOsvMYxWQD0QaVayRUlsUyStzDIuBXv17oeLJMrInvjT/uCVex/mjWt/Ie1vXIfcwdAkdKlc7P61a3f0iOSGovgoVrmPzSonP4DAh7n5A2Aa0cFx+5rcz79F8TLKV3wqcWW6b+jZoXFmzazSwj1YHKiBNXLoqvfC8hm1fnGo+orUoBID4wgz0iETGGrkSN4oBhNKbFQKonWWpfdQjvUL/2IeBhizWddcQcoWPHU3WXq+3/olF8CnAS2oda180EiWSubekjXTaMPfKc1HPUBa37q55YhBZ0faSa5GXLaFif0dnEX8ITLx8GfjCZSc6Wro+a1h63y0HOoB8JIHyef8nH3p6zrKRJotsMDNZETp+GFOyzJooeIhpDepJ2UNR7L66GRMGaK1gUPU4vAkBmB1CkxZf38Jx3w6K4Im2wEZHLj72Cuy8DQoHnFsieamy32tndbdOQ0N+eaz8aFT5sfcwZQa6PO+oiNPvJCrqoWlYyN3PcEM/7KG86wBW/8FfJOb5jwzk0r3R0J2u5sqHJkvaNqqTUtfBTMSXAjz3qMgbttmy8DAp4ssT/k7rAM6ejnXnF3DnDEncNnsKgbCLZveu5Wa4e/SCs9nTAIixgiwP6A/4EPgKTJwlyHBVu6V8CGlyTJGVphTEfbSKSZ8oNOt0K4f6VE0R1xQlNaEF1rn7zJWpc9A0YBgOAxWquWWyna0XzRdI2YeZiWw2pff8zW/vHLRH8uAHNkrOL4j9qsi4iSzGlQRx59Iblt7rCI+gej6ic5ZCCYYELzWIIR0dcQi6TsEn4AueVFSN6+J9u4Iy+gBY/5VNshJjoUncqmmGoV+51i7SddYktvuNDinK8qG1O8ZhVzk4Zh954pcGYKXCDUUeZBQOQDAzY8/QsbfcKH0QJ7TOxEpURhMRv/dRcYDR6JgL/Yfu+waRf+GGys55DK2FiN/7wT7ghyi2pg+vu/36NnzB5jU9HciCf1cfRCtnEtTHSRtQNI80l4lWBzpJnjlFQU9DMI+Q6SfSybUX/zQKha+i8DAh4tZhIJZcI5P0PhBfQDxepgB7nvlv7iIqSMR+Dgw06U9cNP+JRlgQjMxKaF1soilE86iKwOb4PLAxXzrOhvsrXJCvc9y6Z94BoHNJqUniUUmWJFoPpRHBWwmmxWNZyyo8D+1b/6iAWRNMrmvd3GH/NBtwjqXw19WPbTc7FLxd3CSulW/8T11nD4uTZizrGu6tLx89jRmB+a1oDpPClH0ogAJV/Uj9iY6YwJKYTfxAyv/fVHXEqSkYecA5aYy2YfDfnp5t2kN4lh1pj8gR/Z0u+ezPyw18BCKfICBUvH0TvVKQNpyB0HlcK3RrxfiMXq3PCGrWN8M8//nuuCkmvN/ugt1nTyR60Te1RBOfMw9aDcphNOydrq3/436VRWEzMWcXyTTBIZALKzYb0D2vbqpdYJ5lMIdWdtlflZp4y04Jp3mOZkLdgHTbif0OmIjK+UDCyJqMdOxzwZuPnY9GNs7FHneUiNnawOL7n5I9b2+iNWQE5fgYRsK3m0rJOKlbhjI8mk22ZBT+ExAtBdtg9SWpMVzXu3zfnM7x3Ndr3npRmmL1lHiliyUJVP2t9dDsJgzjjnWzDKLdbw+PWWJFtr68Ln3cIIeDwCaCjhnoQ7BuuVjmLxNE0yM/msCQWegEd7KQRWi46cYO11ymMjnoJlxWmqoxbdDLvPD6CoRDGQIp9IaoYnIhkAu7flydpk3owAACAASURBVJut8elbLIQBUweCBAAgJYwcc9LHrAg+SUWJxCNok5MbwHxk9OpE4ioAeFQKyVQvzW8CCWjUqf8Ng7vM2snkHiR502ZUA0qPMvWcq+m3w8vY2Y5wz/V8aW+qsRW/+4K1v3AnUi2iuPoHgC6G2U3xW3szphUOQUmnNCtscLECkH2N1fMz5DpjyUbRYbkZ6cYxGquKnhxoGRDmyZBtvPzw8y1IIJLcG6WbqH7hj9bx8r2IhYiX2mqUfIc8AIIEwKu0vXq3NYH6g3Q6AE8iRjQDcEy95Cc5wIEOYzFecfsV1vzG4+ZDApKKvRg1/+wLf8Tu8PibSed+y5oXPWXZ2mUsYJGl4a2SeOsFpYKlaHF8crfsUq6pmwGLV3uMpLoIPLtDPLIL/+aeUa+DOG6lcNZKNFeTHcNb6OjofZhwpCbdwKy63QhJ1SFyGUhGurrJkmhrm156yNrWvG77f0G8DOMF+Pwiu8yRD36kffWrVj7tUNeWGPt9rrqXozBbrGz8bJc4e9H151oHiSsjxJvXPPhta1v5LxtzIsA48wh0RxXUCaaAt+qUbgnDZu2zv7IsfGUIlw/ljXfnakGCO0i5InVFWFIbPFeQgXYFI9K6tzquG+4lv07dV3bs03aBx+lRMMCVI457LWsqia4FeHzQSWkxPcG5bweEBhl+uMQiYe8eJRZIkRZ/5LEftcLyyQzKYx5XknSo+fk/QQ5GWLZAWbzI7P7XG2wtO3oKpx7rrigKvJHHf9g23fkZ+KJypwWOw/CFIDEqIjVByJpbcUEJRcy2TAJKUJ3nAwohHw05YNe0Zpn0NEq2js2rnPFST8Ygi0EyzENb6W+njT79yzbulE9ZG+Rt2Q9PBRvJFICm2Dj+GwDNlwQYOtFAsklJieiYNj+LtfuESxzp4ywbspGO48+7O4wqoRBpsWPJU0B0gQVxw+hc+qStWvx38yPNCsNJ4kyi30kh2WXjzWwUJDqAUErhngDgk0DBmOW/rF8Ylv7v8tLNAfbXFDoAoegISYRURJhS7Q1O8RcE5efJxtYezw/Qu0eDYrHAJKX7eaKi6uogjVkT+WXC5AmWi4KbFrBUmBSydU//2hJi6PinUjGP5wplV2Ip0Fl0wvTlSxT+yIco6059yV0U1kow8UlISH6gUfQ4WR3dnQcgsJzOgO/ctMS1oukPk9vPsDinmrGSuzMefCjnyq0Ut87Q5CMYM8AxYqqVAxhTSTSZL7VIZqnN8E8Ss8Em8TX/tKU3X2LtTRsANA/IkuhrasjCMf/aM6wOYSAINvaWmo0G1giIB2mvdcnU4zhyZRtWw4BTJZKmyI/n/dcTNLzZ8UwR3oz3/DXft13xvl3MA51B6igDy+DBRg+0jAmARxkeguyugRcAh50hjj4m7W+upJpqccjWWVrdanr95BPDDS/StvoVC+d4ligKuwiMaUqkCBISZ8ENQBRmkjkhNGI8qoINKHEF1NQBdkijiOvAjyWa05FEkI4kRfmwnmd8Hu3PtKec5XrscZfwFGQKzDGCZEhtFZOtc+1rkJ8XHbbV8u/zid+SV6cDXqXM5fHzwNpM2uf15AiUgo5RggXIgQOaaSXb6QIOgSmeCA+HiiFOsialulVOnWBBz4N980sOMAD0+hvqZbur7w0J3AFazA8vIN7C6VraBzU+nObY9YiE8BldJQRbHSTov6v2/C/glwxqd5jocoBHixQC04Xgl5KkhJMJpFXAQ1HPAmCQCFbizuXPABSEl9BZkSQx2uIZjPSwwioR1PaGZrq9ehMHz4EhgjErOOgUK+YcKgGhqw+sNP2s/3Gfq/71R8T/r7jPeon2SSmbIG1tDU7nG++7GgiqdTop8TwSIFSdH9cPEkGTSPM+V4ewYUiSGiqBfHtdle9lH7YLPKK7UuKlSUcWyO2UEHQ3DFpPgl7FV3j4aNsj1+Jn0VPIHTNJfSybK6FSbDWxClSkaHJ78A+qU6g4QRr8niUjkoCOiBUA8yyDkxBD68kSSglb15mBx+oEKLzkjsqCKmAzOxceDMsRGHQaGuVEW7PVc3hZhsPO5v0/FGS5RhwmcS/ehXLy7awF06y6+ytotfd1jKmYjiRidMd6VBEuo+hihLaw01znhYeefaZR9El9MUl+K/a6c6/6MgDgAfWjSU2QdTzigAeKD4Mnc35D1augafgHhxe2PRlOBARbpLBU60SWYoxy2nmRYkTeyukk5FoHcMJL9ChiSyQxqQhriN5nOurBgqjaWeAEJ8IkkX4iaIxVCqcein1rrlN6pds2AdjCkEEw1DJaAjYdUGRs1JyT3P0RsOfaB7sVbMiR2BnRvNZvQEpb6pJHtgN4krI23/9dOtADquiLM8iCRUJgFwHw3o5J3KQM4mW7wMMMWQaflrY1L1sx0oGYVZbBCg84zWpf/L0Tq4NIR15GzW20LFTO5PvQVjcsfcJGH342qIioAsT+clxBW0nMKFE+X5yNCINgBHuPipatHSVYomoNjKOYRCzZ6FWyzkjqboGhPtlG/N+r7vCORd8/xTJSpKHrSCBJecsuAueRX2lW0XEjta3iYLPvYFVeB9O8FJvVWtRFtdhaOINKihR4MeUllLfAtspbDXA0F9sHHiZb6r/m+Y/ZmCMucJOvBysPOctqHt4f+9Aizv9E/hSacEuk9+7iAAbLcZrF9qH9Fc1vfe0Ba3/PN6wg5+8y5qjziWS8y9rQZfhjiP8ARCKeQrd0jo3a5wS3owUuda8+4g5i9ccKbMplt9qot53FbzTtekU/hRkgDwXwNdHpx1oLWlbl7BOJ2fivu9kE9dYGtkpwFkUSt4qMThWmreq7v+o6LK2v8hAH2TCG6OwjRkpjl05FrQyX3jMwAOABz6B7aVzwiDXXrbeSigmuhjBi5cTzr7VlhKoog7ifxItbTjBLjoO1QltnfPyP2L2a8ai7ArX5Gtvw4DU287wfuLrkazP7ij9AQr6Hk9WLMJ2FNnrfU23csR90wCas0YkSr/bhH6DrwC+FRY1hatB1/QmbJInBigMkSXyR26pXAtRLMCFgcZYaPtHgDrbVAbcumzmeeuLV5EUoni5I1KXq6BYJciMBS6Ihci3wMlz6zMCAgAe8jf6/itPirrWSD1zrqpAzmMhE6rLf2KrbP+PMBYod0mJIJagDVnVYRmj0bJv+4Z/bSDCIihzGFn337QDCz6xw3IEAyIXuehR1+6zzvs1iiSj2Lp1IMYs52SVZt5r8fvAXMNwOU1FXO+S0FbeGJCQqhb+QEl/78HvxYWgMY3iURlw2JUUU+OgfeksY8Z5g4rXV94pAZk8UAbGKxx54G2NP9WV74x8Q8IgsKIC+5qlbsX6fCSAcT70eGh9z5HlWCF9S9TjW75XPE8rRBJ8RcSfMFM850SqxRkc5UDZPWtoJG8kS4huKBG3NbR+HMV1mY079LCTM4yl6Ak4SU8VmYpyq7v0G553iDahDSFh4P9rm6oe/6w4ak0XYBxZxrhuQxDAMrHxXhEcyOY2rJt8x24jzeh/SBAgdQwDFrEKHxddpLr3jG4der5lLx6xY9b/vtRU3vg+JqmSLyfXyFbMEuJam8Yibg9NV3nmqJ3TKDJDBFiMlm3Ia990xtdimVvz0fYhOeM+x0DrlLkncUXjkTLI5nGgFSGDKbZyGN4kDZDreMLnuNdwagHFIWZdWWI2q266Bvq307NFe8DlvUshJcop1z4Qq8IOa6HyYks1op5lXuZDs9kLfRD32QZVRTL5pD2F0z/eAMI+MbA6AYD59kC+doDfpohttzEGndo3HwSADDOWAr7sJYAWpZcPff8lRzV8hUlKun56CzIeGOgw2yTZzJtaTN0JehC94EsDQXMrtIaTYbBhWYYxeJTfZva4N6S+aQzqIn1NWkRtgTBWXUJuxhMAwSSS82EHvJa78KivicJI0UuziH51lcTwS5Psz1MqAgMcN0o1cZpsSLMK1tvKGs63+0PMIcrvMymYcSJBaYRevojnS1MghqmnhU1bz7J3WuvwJ52fj24pmVTabIH9eEZCohu7S+1v39aH4SZ6Rnn2NDQDGFFOuneAYcpy7/KX4MxMaE8HtI4aDWAG2tnYs9OtuvtwKj3y/zSPsWF4FKsI1QTCu9PgDXig9uJvKoPskwTVETFDIjz3oH7fjboE1nCCzGH64AXxppCpLcSKLjJZxwkUyOB/JqTuC6Osxg30wyBYDHUqgsiUg9+yuNxLhSsg15Nf5BOHrIxOKs4gzDwliqoI4OfvRYcn/e9y7L7bJ7/xCz2qsdMZhVvWPu2za+/63C3DyNzjHu75YN//jHn4fNPAgq6DsEw3G2QuAkKIvAzPbDG+igWbF0CrEQnwPqDiANVi0UraevhLNHh77dpvXeZ8ar8imyHbvwlXBOTqsBG4bRfNOtcpjLrSiaYdhP8MqD0mO4+rRuuIftumxn7pzrvzZIFrr5b2r4ZsfDDXz4htwKpvOPOFOO/8RssMvJKaqA8Ul0aVg66FYdgB4NAzHmXjjkQTD4MTH9F90f9/J7//uXfuLpC2PLGzZJ0EDgI5HYhrexJ2ah8LQjx7LHR7SY4w628pHdEVnBqd4/IvHn/xxxti7BMFAhYQnVRz4Llv+26uI8Pwx3oOP2JI7PolgMsbGnny5O7tT/SgFe6cgeYt/9XFrfu7XkCw2JdAZAmN5wkXvuofCtx0EnqHQ9cH1wZFMMKa0xs7bUBiTxRLmEFWQH40fg2c74SwlRImWvo3zqSbsizE3YE2cV96AF18H7qUhwnICCAASEBKJtE2+5GabcPT7uzrTyNlYjcufd3xOBedbFeMCIldaOeIvkDsGDuhNj95gnXEESDwGx8i3ifZJmGFVuLk2PfUr/IlGwCbhPy0AEufzn0O2uuap9wekB8csSorQYCFrovswPG4i+NL7/l39DfFWiyLbnGNW8+pHACaN85cPvVW4fJIFyMAlD72ml//iAusmnfsjG//2T+JS2o1HZFkfe9yFtvyO/7bW52+xLGaVLAbU8iM/7ABHzUgZueL3Xyb1yU/wFUKTDf3ZeP8PCBW6k+QIxzoSN+nsr9tigg0tAmD4mizFyX3yR9JciTmuf/keXHdz88V3J2W6QfBlCJZBY578QsjiJReHDCaHrMJHUfEHMV3oHE/pebRAaZzGpLNJwSgGYZqd5PEmJ8NrX8slZK9v3mdvbvmG1V4RkDgBO+DNEhIdgF/JoBLwE2YcxH942jnfxfdnioXgTcJonVVev448f/Ark069wquqx6uUjTr5d86lv7RFcjR/40FLk4+nEud3FYFZzSsPWu1D3yP2rBy9DCQcIE3VrreVt33Kyq5+AbIXsVL8mWPoSzpXPCV4cU5hrgI3DmJO8DCID1Es4/Wz9+uggUeLpQRCPhYlzXsBNqhRB51lxTMOt1DFJE8cB8tIR6F0skl2qHLfrL/9SiZzee9IyN59GdA3kZw0ykXpS4jVdQAsvkArmGxvt9g+J1vFYe+zIqIv5NWnMzlrn7sVw+4DbndnwIQjUEj2LVMv+gnwPxa7WYbkSr+zVtLOytA66oSP4cTuBQ/K4WzKef9nC77xd5ccqWjyPMfgCqc24NOdRabORqFH+FgLMGPzphExsa8jj1n6IiArnHWktS1+DIRM3kDFTnEt70NZiL2uBUPt3lIGBTzermeCmmvJV3OMTQMNjyAgTpPStzgdBwpDaawVmlI35RBr2jgfISyvz+n7RM/vPbGJx+A6DCM+BY1nAP+dINGoinIIwR80PHc7oSebbMx537PJp34mxw579ZXAt1Qeepatxi5X9YcvWwAX0M0v3k+0xT64klYQt+R5pBeTVVRpVxbddIk1v/B71BF+hwUaX7rP5nzpCfLuzHMVFnIQWxG+1MKoIYyu6qmQRSEHtcUAsiLi0yMjCQbEJTYAr9O3yBvSkXSAJ4WbrXyxA8yRSljHW0tK7YVN+9YwdL5vObqt9M0BjXQVRBOmyEZVdsInbCoGUmdH4v78Uutdpee7ll47K6rsE8yyaHu+OCzG7s7i7WeYNdLyn2F3qz2gBFcaJJ0I5IYwWUk/wbIJNo2D6QsJXQ6VjOwCksU8HsSVdSqAo5JvX0Ctz3qfSqxUEoe2ekjL2psvsk5Si4w980s2/cwvc4+3LdY88ANr+cfvLVKOIz2kTgaWZHMNsWc/sJKP/cYxyXLHLT/wHVb3/N2uXmcro5FJx11EK90Fwmkd6Hg6ARDZ79qI01IGr3a8BqSFV1FQoLJphCd4JqHCyinOGxGFEbxaz5lytw+5lwEBj1OCsaiKWRpx4hU280PXu4lT9KK0N0n0EQ1kr2rAdhXHbcOPVVt6oACpPqZdSK4bPO2ihLxIculZJLEodUi2aKwVHfB2KyY1bAgsJUNnAn6hFX/kZjJq+WVsRUxOYygtwhc53Melc+oZV9EGNjGY9Q1P/woS9TciIhJWQVDguMPO7Wpy8plfsZaX7yPma61F0u0c7jrfkR0pElTSrVVsf00JwOQgELdVFrp52VNEbxLXRRSJSjG8UfVzd8JbcXIwNjog3drwPmwilVt882qAZCGhPCux8lfB99U7lxWRW2fAxdqfxYNRc5om3NolOpgw19UbgewrT2CG0GDl3tntQobrxcBfBgQ8UpRZW6sVzDzBppIhS0VCJHjBalncNXdeaUlcI7QrFcYrHkC+xanOpLUee4lF5x4HOsfoiWnD7SqF2EB+kmTyLD/h4zaeI6mLAC5vCV317iVrnyPt2Yu2+q6vEt/0GKI04iwn9JbMPQFF3FiX3EBYIwKTLsy06BeXWiNa7yChz37S2a569UELfDpsow85k95yH4BQTgZ0pZLzEyzYWbsGrIfklXPIV+BgPYvcja9YP8iIEhq04Y6aB54YjvY+dD/tYJUicu9okdtqV2P0vRB9lwQ8/IUUDQJpCiEoBIJllsh2wsy3ufH7JYoxWj9hPW0k0Rx18BluvCFIaBTy2N7ZxEaAPNNnkbihWrTO2y2i6Wno90TCYUMSvXnCAQ5HNi/50bstveFVFzYbwK3CD4BkyfEi180AImn9y0RJEjeVJBhOIrG00Kw0WCRrEy+63uaQ5r64B+BoWvNF7ZTil7zPlfdZ0X7vQqprt+r7v2Gvf/NIW3P3191tDkHwaf3fb7Km528nvLcCbEFoDfFdISIzNuJgJuVbHrtUKH1uThJTMF0C/i2/PIX4HkFT8s1771o8bFIJMGq+aIyZZBqm+sncs/g2zTiCc8vf7jZOiHNH/YQOie8TYHXidx2MTbDykz9vGfIJynkupdAfhQxDllVEwoWJZ33kl3bA/75KSPLnXbSoB8j5lofW+8CAhxitwtmk6yCHS36xEqjeV//20xwGj7EPktGzaCK0IFrE5udvtde+ebQtu/4cZ03WTk4guo9615Wkhb20q776lS/a4l9/wuZ/+xSyOJyOreePrkq1JzF3xmU3mZ84Ku3EgjCRlOS60WTnJRVELaQrptrtVLUPSSWSUkkc29aTcoV6VJeSagdHTOQLuBOSqWwR+RJGfPeDxbIc6NGzuBNjyMTeVWhX2KP6uVtz/YdEAyiTLrgO/9wZFm8kJBm7VrKlDhNFk8XmvN1mXPmAzfrA92yfzz2EWwsRoWPn2f5Xv2RTT/ssffFmVdKdolKEVUcfc7Ej1Q5TdzU8tD4MiGyJfyjf/+3eAjBQLdCmF/5gSWh7GMY1N/beI3NWeOK9IRjWDB8ExpK9Jwt/FCFEZvxpV+YmHlsOqfGXgcF86Gj8EZyfwBQrXkOXkvqNTSBmHYGcUCvy/J10hW2663PO5ydRX02GiDqQyEjXr8JJBwBl0tloITxcIjKaBqha1r1Olq6DXf+U/0cqhU5i3rPJLJEVq4kEPdb9pnRsYcJ8k1VvOOVmvh459/vQ3+SLQocyuJbEF79mG+F9lFoOXEoM+lw74EtPW9Uzt1gakuaD1yuafbxVHni6ZwejgkAxGw29WISNUIQQ4Qr9VK8Vx5/Ea7Idfq+D5JYBxuNLtzIk5s1jwrz7h8jr9oFHZIZYp6LJpEihaE8LXbUuehJYEHBsq3A3E6MYqnxJsYMrDjyT4H4YRy6KZ9n4yPdwHUWRiKNZfvH9pK7bdN+3cXJ/Nz4/xI1TKg472zYhcuOs7PIHd5IqJArwqEQJ31EkKLIvNNUblvqqKIwEyR5VBFL6k7TTzvUAUN+JBJQvyrLlJ4NYGolIftXqi4IGA8XjALCjXH/1fDubJt6wiXqKbMOdn7UwaoNR8HUaT0E5QsIZX8lX2eu9af3rtgK+LFu/moiOkZym/RI+10hjRJt2om3uqF0BeV9PfHoDdjPyG+EnntWm2+ru7FX1HvkyIOCRQ7qL36aLggVpXJP1SASQoMEVphe1fykSk4oWIo6eI4XrRkDShZt+/cKys3hJJrNp0XNWCQCpFIExiiE7rSueddjJRYIi+aiElPcPxVxqM4pI0a9cXVpQeTeqCFAd76ND7NkCPk4a6SQ+S/eoLyoVB5HfeP5fkSzrADyuEqY89YLvofebwH1sJJ6rUZKHJFgSrXoGrfWan7zH2s76Bv7YFwPoCAU9iupuq15tNc//lhR0N/ClAdcVGPy6FbacXD7K76jEDuKPFGcGjUbgg6+EX5Mfs45FUsn3z30ZIi/bBR7xFeJT8smMNIg0wKN4qcFKApoMTVK4RwyU39nCtpwcN1m03bz65S7g0ZyFUKSllj7pAvs6ADoVLZCyj4UgBQncVwM9mF4fxs4QC+8V1Ar0PYFCUTl3lFghjsSVhgTlndHGHX8JwYOHWBtSniJCSmYdYYUjp9AIAIenZAMuFnXP3kbuKjwgAS4fkl0Gvm/jXZ+1xr//wqKzjiM9L7wTgJBEVG9TVOm6f5sfHZNLYiDgcpgEfo3285nQch3sehOYe8DedWnIfdgu8Mi6m1HcFeHGKloo+Z9Id6O8y4MrTAiLl0qi1csVJZcUuUmTSavn7lI7QtmpuqX5W9270on4SZerPjjeRPfxDzwCHzHJWjBXB/ICE64VWRjQcpcMwQNQ6V8UDerOi+DZDBKXcvPlEzSprjJMG/rrVQCcevLnLEcDrayqhLq6lgUIfl8Ua3sUYFllnc8utgan7NQIYKTZeIrcSCMFgrJzgKOaGe02/ZL1/O4peTD1OC+vTQe8QhJsrP7W2cOJ2+qjmDlQaxyRVgVdr+N5IqSXE13WlYHyclpiiekdhNCoOIcD+IxI5RRE326Acj/y4joHWehZ5AMtIPMBIe018A7UlxfDRxxytvlwqEq2k1eY5Jup2Gh8bQgXItJVQKFS+09sUIoIBfiUUi7NfQncZfMljkph2QPfg8d/g0wgreRGbABoXrLFpOJddu3pmL7XkG4WXiRXnyZZcyDHMR8MboiQbBmHQwBtGGc5SXy8oHca7EbL92jXvaO4d70HRACQFMreuDu+KYGkqBAmAY2PPEo+t1HUj57bGwq73a4J86DZbUNiGUHia6Fq1VE86ySrfeImI+ka36WM76097q9eLVg7JEHFY72pa5+3Y1j8wxY1CDh9HBTSs8RJz6/4dZKUORfPVBNJqUm7olIx9wQr+NbzLvmA9FDRaQdbEVKawFTfmxhD7aM/RoXAglIEdMKqcRJIGrmbVWT2aHz2dmu495skA58GUDOhzZvgbdrcc84R3ZEdd7umwhUPiAAjd8G76jYLv3pgm78z98CeepPrDApI2QgTsB4BPmcRiHSCTrSSUwOVxoaEoTFcVZQwKwzJztv/+nZ5+8DDE34yBDQvxcHp5E/wzUNuIzikYy07Ok3Y7ra8CDWp0pQmIXtZrOBKStm2+BnrQG1fgBSlia087L1W/dfrYJwXY/QkFS1MYganrCTq2pGHvKerz231Vda85iV4miLHf6TBMJ01610ySd0krWwMJVwM0bh38bv8O8tv+hAcejOiGcADAKhvfmx2bYQl50sQUlkwcYY1LJ+PRng+kE0OZSVbkP6HCFI9N1SLNoPH1LNK9FM+1VJ7CFDYBbABBD6i4AyXTiI3I0AxdjqBl/u47B8xvitXtfiwgZYBAY92W/viJ7HfrMNtAQUbJQLPM+G0r9jamz7gwkfy6Wr7NqxYb6UzKd7vVAvifNXw7C2EAq+w6id/Rcq4z7vbhd6nfvTXLtNpgjOhHDIbMZ0QlC9ZBensvGX2WfUTP7UMmCbvF61zrzqQrmz2Ua4eZfFacu/XyIKBOUR6Hyaso3qt1b9yj9X+4zbyBLZhIoFXgcS4wrsSYLcQnpwvamvcabQ770xrAUM2Pf9rS0cgO4KZnOSTv3dovNMxyIvIjkw08o4UCCkJuOxk0fKJYNCZ7tjJAvRQUZSYOixFjPrAaEX/oxwQ8EgykUV6899/aVPf+026RmHixx17Abt2vm1+4BpEVBRaSDl5/kM7wIeLQ7y9wxk9Z3zyLotgT6pCjb/+T1+06nu/Y2VzjrcyRG0t2Ai5M3z9WcgjRxtCKqNgNWVvV1GdNa//zWrw0nNHLHItzT3KwZeQQi9XlEAzueY1W3LfNfBRE12WiwzYSTmhHalS7FMOczh6DpYZdf43bNQh5yNBIv1AWVxfMIkYf2WHv8caXsUPKN4IVR6sWiLfq8G958mfAEDz7OF51eFdcWE9kNoMvJ4bg3g3BA4lHw+NmoRbxz5WCNlR7kUluwqXkrk1l6amZ0/cXnAtePPb87eBfh4Q8EjEDuLju/mJX1rFUR+AAZ3tDJ9CcDPP+4472W4TJ8+lSWXiB0U6jazS1VdMtzHvOt8mvPNzXWdTjCZ5QfVTv7QEibkX/exCm3HpL8iEcaLrbxjvvHDu8I38ADSFVYQ5r/vDVZAqVldolZEr8VOS6IyODYvytwphWQE6pKaXyA2I9KaULT4A1lmo3V0O7L1PaLpD4w6yGRyW1rNIalORgSKNGUVYMUWcmucF6X7apS8esIg80gM00fKKzKJ5Fv8kX6ggibUC8IHyhIzgPCbeJAJvm/hXBwAACBJJREFUFgWbRKUk7bd4Yxdwqg1vk2us3XPS76P9/DAg4FH1WQ469ePLs+rmS23uVSTtdpGcsp0HbOJJl5K+/lxrJjxYrhTKCRjB2iyHqzCces/urcAe1rHyBcwKOHm3rLOVPz7TGo78oFUcfh4Tgd2JVG/ZFGc3kN62ZcVLVkvKtuYlTwJ8aH+F2YSi3ZghOZCpDjCiQmLlmSekMv7ES6x4zjEA1RKrv/8bdJyF2IpILPeIJFnHOjHaSmzvQN/TgZ2rA01vJ+ExKU7K6WjchFNOoyMB/czfm79M/3RasTt2Cp7Q8WLwejK+BkaOIX/nFJcAPEJWsgKwSYzv4k36ciY5QryN/nibouerd7N3ZRsP9vvTwGLVgVPxLllsUykmu3DuSTb98ts4kW60q1iinpBf3wF5V722JQYux7Wi+bFrYYoVAAjFBZP42FlJ2bRQqumE3yD8RYZJTClruRaOhRVAKerBQ+TCPMp84bPKd1xpI0m0UIDnnvzVXUgy5ExFbb/2tYPJxbMMoOs2j7gf3Qt3cG9wzFy0yfhZE0btTvvDlUMYTn46cqnIgt3knpYnJ93Pb+uTFkQdQrGIAx0d43mAXYAMoEtwEI+iTvrAtn6OQZKOKqQNxzELyiQSRtKJ6RwMp3nfsi2NTxXkl17fPWziftgtLwPCPB611aKRrISFb1nyuC36DucxnPV1G3Xoe5BGtl6NBpZEf9Mw/2Hb+NA11r7in7kMWx7qdKgC0V1+LKo7S7KlVIswhWel9hhjKmFmvMlSjSwETKGVjLPxp3/eJUHwJo6fRNYoSVw34k11TvnYn4JLU602E6tfBIbAqvA0flwp3HVXi/fitejV2+Pytj8C3O5II/UTfstFfUrSkW9z5RR3AEkEKUfnUcQIOxYJEm/igf22q87/6vWou1/dn/J37Pr3ra/6ttqFNgQBoHTDCluDpFX1t0NMYnts2hFkUGcCmCSdE94OGVAK2pYlz1jnuldhVchQTrpb0RwPGPs0AhYQlhlIkYkjAwltXbfQGSI7SAfXDoZRWrgOMp9KmktyKL0/QxJOMFn/BQzTz87u+Uzeou1UCKySDKoOoBHdHckRXyIg4T0DiVRuoKBUBkg6Uc62ihKKreOdYpWTSfeL9NMjeDDfjjaAw6xuJ2iORIgGA075mnbf+6CBR4hSwXGgEMgB+uZ1r1gVPIzLHQxzmhX3j7OTlG9yvVR2Lhfd4Ha6h2Y1P2+qgClCqPpX3XQBflqIp5AcuUh4rp4snkgg2NBZpGnXY0J3vEWRQ9WNjQZ9KMo1SJtn84OBlaRDgnORHCUucBhFkg4pUiIA0EDFYa+PQGYXChnagKPZHDTweEuQHyELg/iLrxbbRiABJyJlFBfcISXdM+E99qaXMVeNWtKqcGamDwWMTuvbGobxerl9UBVIezudOrndwyYAiPQmMisIK6IGCHEOlzSuJURtxHRYHEZauYJECdkJ9jDGqpfebHjv+dnS9f7LwO7q//nd/8sOAs9WOgq/ISZYjmJvdqdvpfYtLsldIiNndRR3atFbpi1u67qgPklKE6CI7HiUx+OfJOno6EktuKQ2nW0RKptpYQEGzGsB/EkhDmw6yD7CoSH9FREaN3Y1BJPsxYGob/r7zys7D3iYG2+Ktr/Td8Y0qhXxIF7ZTptixp0WttOzVUkCgvS5k+1KsedwGmEM/+UC9CZRVPYFMLVhzuUKAkiDKV5vBDh6Si/ejAymjr3p3p0KPLt/4HmgyWE7fZUYL9KJg7pLZCCMg2OZHLfCZbMtDAaJcdSlR3ZgZvECDGK3yoNhzzE4SizG1cHD1u7oefdb7/NeCzxSFsKUYAyFN0EdID4FDh4VcxkO5OM9VT0MbCGZt3TSTRRx2MWmKzZmgMWT/IeBpr/pGhLA40hQVw895jWPU3TZ6WrQmTgtLMo1OVhIVR8gW0UEL8ECAgVDhAG7NG3SmyAOK0arb3GIyXE9+uU/m6T0Hfuu+L6HgccDEYGLx2jKjQC/XdlyZPwTBwqmkKN5sGyi51uC3qSA5AEF5PXT4bCKdvDOlNhyenoD5TC4bDlDb+7KHgIelhUyI8swYaVgFmW7QAOLr48fm1cE141o5Sz4Ep2fPgefYA+biMEdqN5E07J13LL1q29uGt+aT+8S4NHyyDVVmlm57cr11FmGIT3CLC6GS+LwCKQaZZSQFhZJpxAeJVyB+r5MiTF7L7KqkX3Iidj85NrYKpv71lzIPTHqnQc8WlVZh5F0koTn+rCMyzUjQIixv6gSlwFSolTOBkjmYs/xUslGSUPiRxIaCDbpApYc4OyJyRpus/cM9AM8iLfcJ07EKzmehC/uF/QmGWKfnIES3kSq+mwABhbvtGDZNJcCJTpmqvM3UQKDMCExIQx/W2tMDvVigD2+J9fc8NteMQN91lMgo5IHm76GPzl6YbtCVR/GbhOqmErqFHgTDm5TDLjHm6A3cfYKr6a+rx75UQvS9eqbsmrk2+179/D3oTwD3cAj7IG+JOVrhUcRE4upgcxXOmUmNBItLKr6iHxg5ZAkQHGqeqzklDx+GshAPfKTfyoPpIOpYSCtDN+zO2agC3jkXBUoGWuxifvjVS+npH2dpBOTOCyv+n5U9QjW0DIUaeKQKdjcd0e/h9sYAjPQ5UkYJ8grBaOr0BWVYVwwBFZniHehC3h68iLQLbotGShPVob4KIa7t0dmoAt4vNYlS3k4Zxjz7JH12Ksa7eJ5vF4PY5q9avX2cGeHuds9vAB7c/P/HyVAB47QcdUjAAAAAElFTkSuQmCC"/>
          <p:cNvSpPr>
            <a:spLocks noChangeAspect="1" noChangeArrowheads="1"/>
          </p:cNvSpPr>
          <p:nvPr/>
        </p:nvSpPr>
        <p:spPr bwMode="auto">
          <a:xfrm>
            <a:off x="155575" y="-342900"/>
            <a:ext cx="857250" cy="72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4" descr="data:image/png;base64,iVBORw0KGgoAAAANSUhEUgAAAI8AAAB7CAYAAABNYNOcAAAgAElEQVR4Ae2dB4BdVbX31+137vRMMum9Q6jSe3uKiIAIIoiggGLB9kA/21PR9xQboigoIgoCiorSQSnSFZGakN7bZDK9z+3f77/PvdOSSWZCykRmJ3PLuefsuvbqa21flmLDZXgGdmAG/DvwzPAjwzPgZmAYeIYBYYdnYBh4dnjqhh/cacDjMU6ZQc2o9wyvw1zXoOZtqNzs2xkMc8Yy5uefSjzeYe1rXrLWdfOto3a9pZs3mSU6zfw+s1iJFYycboUT97fCqQdbrLjCPZPl+WzWxy3cM1z2mhnYKcAjxNFWt8Y2P/Fza3j1QUtsXmHZZBxgyJqDB58HWNkMYMbN/kDIAmUTrWju8TbqqAusfJ+TLLDXTNlwR/Mz8CaAJ+uojc98tvEfv7P1d15liZaNFokUmC9YYAbA5KmRL3dnVsCUBZCkHUh3WCLebr5A2GJzTrQJp11lFfuc7PqVyWaoVf8ow9gov1ZD7n2HgUfrr3WtXfyMrfj+O83vZ8GjhYPiXwAl82eTwFGzpQIRKz/ygzb5vd+yWGkl4Cb+qQuEhtzEDXeI1RkszyN8AwJxkNNav84WXgO2aNgI4ES9xc6jmwHNbu5mQWEmbYm2JgtXzrBJH7jWKg94l6vBtec+DfNDA5rS3XjTDgBPmu4FLJVqt/k/PMvSi54wf1F5F4l6M30XeKQgZRkYo8ozvmpTz/yyY8NFxvw5vunN1D/87M6dgUEDj5oXQVl486XW9swtFi4e6b4PCuFscwyQsnTCOtqbrezI823mh35u4WjxNp8Y/nHPzMCAgMcTpUWp/I6JXXHXF636oe86wEHCFu2j9zuPrHh1miVb6iw26zib+Yk7LFY+Hn4KrOcw0M5ra89Me75VtqHbdQgXjhfQXOZ/05QObpx5K6Wvq5LBPd+j5QF9HCDweGOUwL36ge/axj992UJFxYBLaECN7NhNEvN9lmxttNCYOTbjk7+30gn7eh3ZtXOyY93dgae0KcGzW31y527HrTbxpi9uE3jcAHKj0Nuah35om/7wBQvGyj2l35tuftsVOAzELWlIWLZ4jM24/HYbOffYLv5qb4ehLLzcphfvs3TrZtjIMCPViNIg2KyNPOBUK6gA22619AatZGebddSstkTtaku2NVgmlbAAAkywZIwVjJqCYnZqHwVsXs2ierYOvFttts/FbQOP9C05RnXlvdfYxnu/atFoEe3tSozTp4f6ChrOdsJIB6M28eIbbdwR523lpr3vUjqVtFe/NM/iG5eaPxzMbYoMqouMzfni/TbywNN7DcqxDyy2ljuJErb+tb9aw0t/tpbVL1umca1lETYc6dKu8yctG4gCRCUWGj3TymcdbRWHvt9Kph7o6twZqpBgr97lvggeRR8EOCk+rbzjKqt99EcWjZXCcmiQ3h3utl38opYCGZ9lAFp/stNW3fxBi1ctsSnv+dpO5LJ28SD6qT6TSgE0BRYoLrIAG8MrWXRmLWyYLTGCSJxk3apnbrXNj/7M2tctsFAWLBOOmT8YtEwoAtZixSSdhnQtYmmwUHrNv23T8met+vGfW8l+77Rxp19pZVMOcc3lcdCOYPGtAo8DHJams7XelvzmU9bx4u8sjDiu1fJUd7lx7oY3h8jhfcSU+4NhC4P1Nt1ztbWtfskmvfdqK5nk7SRvJgC1QTKZu2EI/TaRSbVZKtGewyXebdLGa44zyUTXc3neqHXzSlv52yutdf69FgoVWLQgYsnOFMx2ygFQoHSmhQtLwdARSzVWWQoyZpm4pZBeQ5EImn+ftf37j7Z4wV9t1GlftMlnfB6lCy0iiHgUZnAgtFXgkV63ftk/bNVtn7bU2n8jVVUwIO0E6YR3H9bJz16+TbXu8/stRH9aFzxoi5Y/b2UHn21jTvm4lUw+kAkY3ODz9e+x9wwLj3K0J47RGFF0ARTtXd0Sxqlb9KSt/sWHLN68xiKoR1KJOGsSsorjLreOxjXWufQZm/PJO6wQJatmYfUD37cNd3/Npn/8dosDRI0v/tmSNYvMQAIRsFH1H/+fdax5wWZe9huLFBS7VR3s7HX1Ow8S6USHrbjv27b42ndaumqBBUpGOpAR4AylEoiNsEA2ZfXP3myLrjnRlv32s9bRDOOZK15v9Tq0+p3vn96zKYiQLMU9gF4bV0xzOgHpypXahU/Ysuvfa+m2OgsXgFla6ywy6QDb96tPowe73iqP/ZAl6hutHXKeB4D4+leQiMtt1CFn2+TTrrRpAFbaB2nraLFEJmGR0hHWAkAt+sl5lsA85J6D3A2mdAFPJp20qlfutde+c5JV//krBrU0X0GJm/uhNf0eQIiMQccsVFhhklM2P/4TW/B/x1jNKw+68ecncTCTsbvvzcDDgUJ6AY94EI3Qn/QwT/P6BbbsxossmGrFiMyoQsXmr5xrqZqN5s8pT4sm7meZggJrBshUBALtVcssDKPslysMpfqRH1uqpd4mXX6nFR/8Xvc5DGJoX/iwLbvlcktDurI9gNg9tJ2XLuCpXfB3W4m5IQHERooq4NShkYOExO20tYt+ZrIDAYsVjTJf/Xpb+tNzbPk938zhGxG8bqK3izqww9WmHPB09iK3EpQc6TKwBBtkxS0ft0A7PlGsR5prUy6/zWZeea+lmjbZkhsusBRkLzZqhhVN3MfaFj/txp1qb4RUrbLY6FkOozSseME2PfhjSNxHbOxhZ9vsj95qZcd/EomtExI4wpr+eZete/hH3Du4LdcFPNl4Kxx6wIKRkhx/M7iKdngGd8KDHoDAP2DVD+MSsukv37DFv7jYkpBgNwrtKrcfd0JjO7EKXyoOs5qkxu659gE9gSzeTazM2qd+Y51ISYFIGf0P29SP3Yqe60Qrga+ZcPFPrOnlp23NPd9yOpziOcdY+9oFlkDISbbUWKoZ7fzEeQ6Y1v4e3VxJuU06+2uu9wF/wMa/96tmMNdpAChYXGrVKH+bNy4e1Oi6gMdHhVn+eu7VQdW0h29GFnOqfY0jqt30/G225NqzHB/k88nVrHuB9nBXu5rPIqpLrEYT0VX0OYjOp3HF81b32HXwLTGUfh1sjBgOdN1Kw3EnXGqjT3m/rfvD1daI5Dni4NMt0d5pzWtfskTdOqQ1YGPm4Vbz8j3ogp628ef8n8XKxrp26t54yhZ9+1iz1lazaJkjbemOOtv48A+7+jGQD13AM5Cb95Z7BEhOIlvymC35wbuspXo5oOMNNc9TDIWxSNGXFcPco/gBpmyk0DoWPG5Wv9oyfvQ1xaPARAFb+pW32ZLbrrD2xmo3mmkX3WCxyom29MaLLVg02sIVI611ybPWUbUI1UqBUxiuu+NKK9zvUJv4Xx9DiMvYqj9fbYv/9wTLAmgz//t+G3fW1y0lV5hYEZjsPmvZtLxHb7yP/c1Z4BsU3dK2cYk1oAMIomja24u3kQEXlGfJ+rVW9+97LTLxAHiDKaBxKDu8xFAQ61s2LLSGf/7eAiFp7PPox+M8fDIC466bhgyNPPVKm37RzyzV0WDVf73J6v5xK8JMkZXMPtYKZx8Omb4GFxmUhZDsFLqgzo5WS6fjlmyusSaAcO4XHkJZmLQl172H539jI497n83+7F+sZMI+FkXFUYfrcIZ7kx2NFqyYarEpB1vdG3+1qidvcbxQEZJdBAe9vmWrep6+N+2937MWQCueaam2ZT8+21rO/JJNeudVXXYe7XktWf59d4/TDznywQZvrRcitWkwhUGCRx59kRVAcmZd9iurOPpCW/2HL9mSGz9htc/cYVMuvckmfhCdzp+/DgUabYlkyoIwy4hxjhGuPPVz1lmzzhb9/DgAKmEzPvtrG3/ch9xQNe40ngtRpLLGja+h7ymlzput/oW7LLHuVTlXOU4xnfi6u7/vy3848DBcaaYjMfPBBGxCMdb82mM2/rTPWfm8UywQyA1fs6iS3/zet13+mgEbeJLV1hqn36hPAiXjLNWw2jowP4RKKq0Chrni6/+0TZKQAKI3/udAG3HiJRYdM8vSNcvQIiOVJWWth/HGpJPctNhWPPlLsNTxNunCa61gxASrm/83a1z0d2tZ8S+LE6wAs4SgUeomIIvEmmaugmA2yxY6jKVABq/ovXuS/vOBJzdsH2aNcGG5da54wpZf/5TFJhxgxQecZRVHnmMlY2bm7tq9b1kWzQd2cd4D0lv1WBj3DRNEur7K3vjm8RYAKxRUTLTImNlWOGGeFU47xCZc9FOre+rX1oitK8Ti+0NRDxhzPk8+JLk2+L7CCQdZbPoRtvZ3V1n74ifgcdosMnK8+cSixHF5kfLQtQ0oYwIypznTXOSBRp+3LG8Z4PGmwWfBKGSMierY+Ia1rXoRY+F16D8+ZpPffRXa226PRWdP0qpSPN1LbmndqnbvPrcpu79uOcNbu+LqgGR0NvMrvcm10/tWn6Xam6z0+Mts1P7vtNY1r1gnGuQOlH8tuP4mWhuwZ+F2UTEOT0tEebTG2V7GVG/EwXAZmGuN1T91o8M6lad8zgonH0xc3atW/9LdaI4YqXvOu793H7b97S0DPN76egpDfQ7Img1DzQpa3QPfxFb2kI1+x2etfN+T4B3GAl5IZzmg0FvuY48PuYnt+mHbE93r19wzWZjc/pcMwhPEV7xmuTUt/xePpxwjW3rE+fjnTHGmmdZ1b1jd63+11kWPWzDTwT1SSfSsETkJoPKXzrGRh51jpQedAYlqtbWYnzrmo4kH8/hRPvZ+hq8DLG8Z4NnafAhrZPB58ZdFLbFpka3+1SW2AXfXyLg5OFHNQMIYbX5MNH5EZ38QiUhSGtrsNHxFqKACI+Q0K6ic3AVYojxOw8+7R4pgeN2F3hAm0Vc8SRrmtv8CzwNwt2PwbEViyvoxFzklUNRC9K987n9hYthsiQ2vWIANAE6l1p6Ao5rZAABHtmGVVT2IB+gj15kv2WI+eClJa97tfZ/pv0d9f3lLA48LQmQG/dK1QALkW2Pt9dYBM9m+4G9MLvyIQCPHQ3izre98Qu8iPiQ67XAbefh5VnHgGfg7sSAqOVhJ8b6letLTmgh45I6Ru9V7ru8r3fKFClGfwPDTEw/kUCpuWmqb175Ot7AIRMGg+AKlUDhuWZf3jAA/aAmim8BOfHa8zo7DTFcv39LAk58FByB8cZOvUGj+tiyabd3hzbrjU9CldOAbs2b+w7YRP+uyff/LSgihLpiwn0XLx7BORM9uUZEIonc1GZfT15Z39Hyk2zLn3Qeos/jwOvypqDfptPxx9PtWIMKXMdnQXKsA284sw8Az4NnML3JuEXnLIqX4wTZBrVndKqt79DqrefxnaHtxFymDkS0Zi6a3wgLYkLJgBy/6BGxA4ockJKcdX6nATgkr2grQ5MfFT8Jy+d7nL++M92HgeROzqAXpkpS6sAGrhfIvU70YiW6BtePwlSd/nuuOt5ByaguEC2GKPV7qTXRjm4/uGrDxmhwGnm1O/Y78CEjhZyRfbx9w0ZPseORRr/K4ka1N6GsbWGNHmt+NzwwDzy6e7Dw/pWbygOQBjq7svYCj3numZn0aLsMzMMgZGAaeQU7Y8O3dMzAMPN1z8R/xaauE0PFVW/3lTY15mOd5U9PX/8NOe52Tj7slnp25gLnK4ZvESyk0SlcCzjMxgP8zrrf45zgJT/7o+DorPstfgIRHaLPzT1eWti6Lef9j6e+XYeDpb2Z2+DpLySJllGcIJWIAQyx+pbtAqgIQpQEHKBSBkcW9I010RagAIynhNb5Q2IoOPd9KsdUVjJxMCHO7NWJRr/vn7ywYb7A0xtQQykXJfTtahoHHWbQ9twjR8J7S0Q5NqjwA/RErmHukFYzdh+jOhy3ZsC7n6rDtGoVBvPZ7YihPRiMJC/+8HqoWhUqlwRyRQhSSIyY5e1wKTNOCI1do4kE27eKfWfnMIx02yrc66m2nW+VRF9riG883X9Nay6Bncka4/A2DfH+LAo+H8oW6U50NbrEV453FtuWXjwvXd6RkIAEZFrDsmMttzodvcFUsvbneGp5biP2JcO1eS9m3BQ9wZGnPYPOSb7OLo6IvIbqbjWA3I7qFOCMcAVqs6MAziTn/Em4W4yyCk5hGpLDi+YmMzXr/t6wQv5+eBZDGzpa1UlIYz7j457bsujOgWAJVby563jvQz29R4NEyZiwBqi8/8dM28uAzLV6z0lmerWk9i4SBdJBFuCLASwrnrkCRvPK8EsHRTHmqFZfSfwG7oJVOxTstijU/Nv1Ii2I598XwL1Je640LrW3R0xbHLyeMNVykykeIVPmUHnH6VB7EJjfvU3cAYyGc5Gts09OE7qx50UKVU23yu75Av4jH476KfU+0qv3fYW2v3e+yaPTfr23/8hYFnqzL+VNx9IdsFq6ZXjmeJFIzbNWPTicrh0jPDhgRWRlHWPChyZfo2NmO3Ch8JiMXDDBJUJG4WOrdvieLbIr8Q/7SsTbhfV90FvqCwrL8413vHY2bbcPfrrfav/0I4PBZ+7KnrW7J02Cd8URNjLUQ7hvCXQKcxjWv2uIbPmhZzCOKxUu2pwkSrCLY7zbu8Cz95TiYteEM9mbKWxJ4NMkZAKR0///qmjtNavn0w20t/EO2brVzd+j6cTsf9KzwioQX58+e6Qa86Kip+M6MsCC+QREs74GSCmt+9SHzkxA0GwCACHsJTnibzSZ1XvHoaf22VFBWaTPe9y2c1afbht9+wvzNVbaUuDRLJGzaJ26z0YeeTdP4CMELLSdBhW/zAguWgWnoVDQSt+b5j1on8VxyZVWJjd/HMpFiJ50JkHekvCWBRwstF4bmpS8w6ee6edM1uXomSQus3duzCEP4HfGBvLA4pLBwwKd75AkRQJrKwnymOppIb1LgHMnyz8fgPeZ97TmLyMqOQ7q4qVe/dqilcUz3p1lsgErZLYpwLFNR+PCm539rjW88TWxVI96DB9ikUz/jpCg9O+H4D2FwXUS+pB8QGVIGj9VmrVWLTYExIo0ZMGY4HLJOWfEF1cI1+G9LbO/YvNRiAI8uR/BG9BPnnyWcxwcQ70h5SwKP8ESAczDqnrmFUNuRNuKgd3NOxipbR0qSkBymwnLqcjPv5hQW1aX4FT8TGjHZwqOmWxhgUPRFsr2FCIQlLkph1MmfI2PFxVYydlbXWgTDESsmsiFftEwRFrBtw+swxikbc+bXHeCghXEM7NLfXGH1HMMQhEv2E37T/OJfrHnlv22/T/+RMC7Ph2ciyZka/v0n87XVOt+jOMAjwBIhVMrhyPgDcHR/Sk6EXgHCBfTt1WuIvvAuhcGAIXyOUq01Tu/Tc7y5p7b79hYFHuYFX5xgIGWb7/mq1T74HSQYslBIyiouMyWj6IadrMXhScLTj7YJb/+UVcw5jnxFJFXoMbV1y563xV872sphQhVI1108AGxc/4Y1kYRAYS4p3F3jGxY7PUyGFCgVh77XNSWsUbf0OWsibipWWoxTurfyRA1ZxysPWPXzd9j44y+FDGUJp660EgC+5bGfIG4XcNbHSlgpPAlzfFrhuNlWL0zpxiF5CqCiKwl4IBUlUAj6w2DIada86iU2y+AFBNWzk4Cne5fmRT9d8dZAXdfn7nvU8O4ovWCgR4PSxaZIgpBOtLHriMrEJzk8nsSP8BwdkJM0WbVwtnEkSaG4ZcdcZjM+CKOa2/k9qnIfxdcERlRa1aM/JLEk+hM8BMcT3uuHXKgPDa/cb+tu+xLZR8A7YCs53ksUj0iyyvEgqqgdDKNM+Gm/SI5wiZ4GA0Vhgl/8o40DeNwlrpYAxI2P3whfHyQ6YqOLDg3mYtELJKYHCFMGSPTPFe7rrF6Ww1DepRgYspnkmR6bL2Fe7Q28vHngUQcVWchiuFNtgP48rZU4rN3g3Dqlp3BlFwMR/UF5A++ggDqkbhawr+idTrZaZNbxNuKA0wGYGRaF3wiDwkMwkEtv/5w1sKOdWEtoTGT6UTb74utyUQZmzdUrrP5ffyKr1nwrOug0m3j0BU7PEh0311pfe8ha/v2Q+air8ujzAZaRbsRFk/YjSwXJJTEN5BcoS7RDSFllIU35JUsjkWnyXO6hrqtgDVQH7cSQJ1pqXVYwVSrne+eYz/0pMqDG69a6qFL9pgyoATTNmTSbA6czFR8hzR216yC/bQT4qR+Qz9Hk+UECDJAhxWGffEfcr9t/GTTw5OFUuouMUtyyOAVIEZGpb7MYE6hsVFJuZTs7LNlUbR2cT5GoWmhJoN5t5e33qZ878rhL7GuOqghwZa9hguBiLM3EpMkWFqqcZcWjJtMeuw2UnsCrL8hu9xEpofDeZDxuFbOOIfj/k64tjSk/b4VgnwbATqkj4ziVjzvmoi7AUWz5G98/DWlsDQCKCga9y3iAJygmtWKKJVY8Q1RnicWJZojXbegCnjAAqngx5QeUo1i+uCgGvnj8CutXqCxs+r27R65fYI1sG6lTGqgTHk0lCHAougKmhY6QSnfTMitDWlQJg4GCZfAz8GJiljVzAd5TSGiJ+o0WHjvT3VcIUMf2P9UQw0g5t9LxTO6HrtnwvvX32j2S/u7oc12JpjKge2VEK0W5Nvr4y6149jFw+P3TzTic/htXHwk52MB65rm4PhVv86uIIf+IgMzAm6TSCttjSkgT64chzZJFK5Ug08PEw2zSu79gZZzfFZUuhRLHzrOZ0NyNf/qKBZNt8AikKmEXNi991uL4EgfCSEpMW0gYC6CPjYWjdJwmGmcklhjMcb601Kyx+KY1VliE4TFWyKaYb8t++WF8kpPWsfoF54+cAjgkJXXA35ROPsCBQYzUKOGSUSRdWA0m8KZc5EaYJAXWDuTmpGDsDD7zezfsuI9+xG0pETO5bGHqjzTiGbBrgL4bCS07UCTmi7TkAbTOLcteoq/Ew0dHcBfbgfRxbZtXW1EOeIrZ7Ad98WHE+5QtvI50NIse5V4y3rpW87X1/z444GFykyyGlU+wqe+/zka/7V00lMMC/bSheQizSwIY55K1q7smaovbhUVyCR5Vp2P+ciKzGL8AqvdsuNiKZp9skbFz0MDOwnYExsPZfOEvPmQFiMtzP3sPbaGV7VGUrHHiiZdBlsbbqhvOI8yGCYeEplY+Zwu/dRS6lqhNv/RGKyWLhor4F78yitJeEF1Msq3GXRfvMHreSZa87AZrfOkeS4MF0m2NVvP33xAHxRhLiZRA6+uyWyCVxUlz4hUUd4joQUTjeM3SLolJlu0E+qTOzcuseNw8d2tsykEuS0WmcR1kxpOsvMYxWQD0QaVayRUlsUyStzDIuBXv17oeLJMrInvjT/uCVex/mjWt/Ie1vXIfcwdAkdKlc7P61a3f0iOSGovgoVrmPzSonP4DAh7n5A2Aa0cFx+5rcz79F8TLKV3wqcWW6b+jZoXFmzazSwj1YHKiBNXLoqvfC8hm1fnGo+orUoBID4wgz0iETGGrkSN4oBhNKbFQKonWWpfdQjvUL/2IeBhizWddcQcoWPHU3WXq+3/olF8CnAS2oda180EiWSubekjXTaMPfKc1HPUBa37q55YhBZ0faSa5GXLaFif0dnEX8ITLx8GfjCZSc6Wro+a1h63y0HOoB8JIHyef8nH3p6zrKRJotsMDNZETp+GFOyzJooeIhpDepJ2UNR7L66GRMGaK1gUPU4vAkBmB1CkxZf38Jx3w6K4Im2wEZHLj72Cuy8DQoHnFsieamy32tndbdOQ0N+eaz8aFT5sfcwZQa6PO+oiNPvJCrqoWlYyN3PcEM/7KG86wBW/8FfJOb5jwzk0r3R0J2u5sqHJkvaNqqTUtfBTMSXAjz3qMgbttmy8DAp4ssT/k7rAM6ejnXnF3DnDEncNnsKgbCLZveu5Wa4e/SCs9nTAIixgiwP6A/4EPgKTJwlyHBVu6V8CGlyTJGVphTEfbSKSZ8oNOt0K4f6VE0R1xQlNaEF1rn7zJWpc9A0YBgOAxWquWWyna0XzRdI2YeZiWw2pff8zW/vHLRH8uAHNkrOL4j9qsi4iSzGlQRx59Iblt7rCI+gej6ic5ZCCYYELzWIIR0dcQi6TsEn4AueVFSN6+J9u4Iy+gBY/5VNshJjoUncqmmGoV+51i7SddYktvuNDinK8qG1O8ZhVzk4Zh954pcGYKXCDUUeZBQOQDAzY8/QsbfcKH0QJ7TOxEpURhMRv/dRcYDR6JgL/Yfu+waRf+GGys55DK2FiN/7wT7ghyi2pg+vu/36NnzB5jU9HciCf1cfRCtnEtTHSRtQNI80l4lWBzpJnjlFQU9DMI+Q6SfSybUX/zQKha+i8DAh4tZhIJZcI5P0PhBfQDxepgB7nvlv7iIqSMR+Dgw06U9cNP+JRlgQjMxKaF1soilE86iKwOb4PLAxXzrOhvsrXJCvc9y6Z94BoHNJqUniUUmWJFoPpRHBWwmmxWNZyyo8D+1b/6iAWRNMrmvd3GH/NBtwjqXw19WPbTc7FLxd3CSulW/8T11nD4uTZizrGu6tLx89jRmB+a1oDpPClH0ogAJV/Uj9iY6YwJKYTfxAyv/fVHXEqSkYecA5aYy2YfDfnp5t2kN4lh1pj8gR/Z0u+ezPyw18BCKfICBUvH0TvVKQNpyB0HlcK3RrxfiMXq3PCGrWN8M8//nuuCkmvN/ugt1nTyR60Te1RBOfMw9aDcphNOydrq3/436VRWEzMWcXyTTBIZALKzYb0D2vbqpdYJ5lMIdWdtlflZp4y04Jp3mOZkLdgHTbif0OmIjK+UDCyJqMdOxzwZuPnY9GNs7FHneUiNnawOL7n5I9b2+iNWQE5fgYRsK3m0rJOKlbhjI8mk22ZBT+ExAtBdtg9SWpMVzXu3zfnM7x3Ndr3npRmmL1lHiliyUJVP2t9dDsJgzjjnWzDKLdbw+PWWJFtr68Ln3cIIeDwCaCjhnoQ7BuuVjmLxNE0yM/msCQWegEd7KQRWi46cYO11ymMjnoJlxWmqoxbdDLvPD6CoRDGQIp9IaoYnIhkAu7flydpk3owAACAASURBVJut8elbLIQBUweCBAAgJYwcc9LHrAg+SUWJxCNok5MbwHxk9OpE4ioAeFQKyVQvzW8CCWjUqf8Ng7vM2snkHiR502ZUA0qPMvWcq+m3w8vY2Y5wz/V8aW+qsRW/+4K1v3AnUi2iuPoHgC6G2U3xW3szphUOQUmnNCtscLECkH2N1fMz5DpjyUbRYbkZ6cYxGquKnhxoGRDmyZBtvPzw8y1IIJLcG6WbqH7hj9bx8r2IhYiX2mqUfIc8AIIEwKu0vXq3NYH6g3Q6AE8iRjQDcEy95Cc5wIEOYzFecfsV1vzG4+ZDApKKvRg1/+wLf8Tu8PibSed+y5oXPWXZ2mUsYJGl4a2SeOsFpYKlaHF8crfsUq6pmwGLV3uMpLoIPLtDPLIL/+aeUa+DOG6lcNZKNFeTHcNb6OjofZhwpCbdwKy63QhJ1SFyGUhGurrJkmhrm156yNrWvG77f0G8DOMF+Pwiu8yRD36kffWrVj7tUNeWGPt9rrqXozBbrGz8bJc4e9H151oHiSsjxJvXPPhta1v5LxtzIsA48wh0RxXUCaaAt+qUbgnDZu2zv7IsfGUIlw/ljXfnakGCO0i5InVFWFIbPFeQgXYFI9K6tzquG+4lv07dV3bs03aBx+lRMMCVI457LWsqia4FeHzQSWkxPcG5bweEBhl+uMQiYe8eJRZIkRZ/5LEftcLyyQzKYx5XknSo+fk/QQ5GWLZAWbzI7P7XG2wtO3oKpx7rrigKvJHHf9g23fkZ+KJypwWOw/CFIDEqIjVByJpbcUEJRcy2TAJKUJ3nAwohHw05YNe0Zpn0NEq2js2rnPFST8Ygi0EyzENb6W+njT79yzbulE9ZG+Rt2Q9PBRvJFICm2Dj+GwDNlwQYOtFAsklJieiYNj+LtfuESxzp4ywbspGO48+7O4wqoRBpsWPJU0B0gQVxw+hc+qStWvx38yPNCsNJ4kyi30kh2WXjzWwUJDqAUErhngDgk0DBmOW/rF8Ylv7v8tLNAfbXFDoAoegISYRURJhS7Q1O8RcE5efJxtYezw/Qu0eDYrHAJKX7eaKi6uogjVkT+WXC5AmWi4KbFrBUmBSydU//2hJi6PinUjGP5wplV2Ip0Fl0wvTlSxT+yIco6059yV0U1kow8UlISH6gUfQ4WR3dnQcgsJzOgO/ctMS1oukPk9vPsDinmrGSuzMefCjnyq0Ut87Q5CMYM8AxYqqVAxhTSTSZL7VIZqnN8E8Ss8Em8TX/tKU3X2LtTRsANA/IkuhrasjCMf/aM6wOYSAINvaWmo0G1giIB2mvdcnU4zhyZRtWw4BTJZKmyI/n/dcTNLzZ8UwR3oz3/DXft13xvl3MA51B6igDy+DBRg+0jAmARxkeguyugRcAh50hjj4m7W+upJpqccjWWVrdanr95BPDDS/StvoVC+d4ligKuwiMaUqkCBISZ8ENQBRmkjkhNGI8qoINKHEF1NQBdkijiOvAjyWa05FEkI4kRfmwnmd8Hu3PtKec5XrscZfwFGQKzDGCZEhtFZOtc+1rkJ8XHbbV8u/zid+SV6cDXqXM5fHzwNpM2uf15AiUgo5RggXIgQOaaSXb6QIOgSmeCA+HiiFOsialulVOnWBBz4N980sOMAD0+hvqZbur7w0J3AFazA8vIN7C6VraBzU+nObY9YiE8BldJQRbHSTov6v2/C/glwxqd5jocoBHixQC04Xgl5KkhJMJpFXAQ1HPAmCQCFbizuXPABSEl9BZkSQx2uIZjPSwwioR1PaGZrq9ehMHz4EhgjErOOgUK+YcKgGhqw+sNP2s/3Gfq/71R8T/r7jPeon2SSmbIG1tDU7nG++7GgiqdTop8TwSIFSdH9cPEkGTSPM+V4ewYUiSGiqBfHtdle9lH7YLPKK7UuKlSUcWyO2UEHQ3DFpPgl7FV3j4aNsj1+Jn0VPIHTNJfSybK6FSbDWxClSkaHJ78A+qU6g4QRr8niUjkoCOiBUA8yyDkxBD68kSSglb15mBx+oEKLzkjsqCKmAzOxceDMsRGHQaGuVEW7PVc3hZhsPO5v0/FGS5RhwmcS/ehXLy7awF06y6+ytotfd1jKmYjiRidMd6VBEuo+hihLaw01znhYeefaZR9El9MUl+K/a6c6/6MgDgAfWjSU2QdTzigAeKD4Mnc35D1augafgHhxe2PRlOBARbpLBU60SWYoxy2nmRYkTeyukk5FoHcMJL9ChiSyQxqQhriN5nOurBgqjaWeAEJ8IkkX4iaIxVCqcein1rrlN6pds2AdjCkEEw1DJaAjYdUGRs1JyT3P0RsOfaB7sVbMiR2BnRvNZvQEpb6pJHtgN4krI23/9dOtADquiLM8iCRUJgFwHw3o5J3KQM4mW7wMMMWQaflrY1L1sx0oGYVZbBCg84zWpf/L0Tq4NIR15GzW20LFTO5PvQVjcsfcJGH342qIioAsT+clxBW0nMKFE+X5yNCINgBHuPipatHSVYomoNjKOYRCzZ6FWyzkjqboGhPtlG/N+r7vCORd8/xTJSpKHrSCBJecsuAueRX2lW0XEjta3iYLPvYFVeB9O8FJvVWtRFtdhaOINKihR4MeUllLfAtspbDXA0F9sHHiZb6r/m+Y/ZmCMucJOvBysPOctqHt4f+9Aizv9E/hSacEuk9+7iAAbLcZrF9qH9Fc1vfe0Ba3/PN6wg5+8y5qjziWS8y9rQZfhjiP8ARCKeQrd0jo3a5wS3owUuda8+4g5i9ccKbMplt9qot53FbzTtekU/hRkgDwXwNdHpx1oLWlbl7BOJ2fivu9kE9dYGtkpwFkUSt4qMThWmreq7v+o6LK2v8hAH2TCG6OwjRkpjl05FrQyX3jMwAOABz6B7aVzwiDXXrbeSigmuhjBi5cTzr7VlhKoog7ifxItbTjBLjoO1QltnfPyP2L2a8ai7ArX5Gtvw4DU287wfuLrkazP7ij9AQr6Hk9WLMJ2FNnrfU23csR90wCas0YkSr/bhH6DrwC+FRY1hatB1/QmbJInBigMkSXyR26pXAtRLMCFgcZYaPtHgDrbVAbcumzmeeuLV5EUoni5I1KXq6BYJciMBS6Ihci3wMlz6zMCAgAe8jf6/itPirrWSD1zrqpAzmMhE6rLf2KrbP+PMBYod0mJIJagDVnVYRmj0bJv+4Z/bSDCIihzGFn337QDCz6xw3IEAyIXuehR1+6zzvs1iiSj2Lp1IMYs52SVZt5r8fvAXMNwOU1FXO+S0FbeGJCQqhb+QEl/78HvxYWgMY3iURlw2JUUU+OgfeksY8Z5g4rXV94pAZk8UAbGKxx54G2NP9WV74x8Q8IgsKIC+5qlbsX6fCSAcT70eGh9z5HlWCF9S9TjW75XPE8rRBJ8RcSfMFM850SqxRkc5UDZPWtoJG8kS4huKBG3NbR+HMV1mY079LCTM4yl6Ak4SU8VmYpyq7v0G553iDahDSFh4P9rm6oe/6w4ak0XYBxZxrhuQxDAMrHxXhEcyOY2rJt8x24jzeh/SBAgdQwDFrEKHxddpLr3jG4der5lLx6xY9b/vtRU3vg+JqmSLyfXyFbMEuJam8Yibg9NV3nmqJ3TKDJDBFiMlm3Ia990xtdimVvz0fYhOeM+x0DrlLkncUXjkTLI5nGgFSGDKbZyGN4kDZDreMLnuNdwagHFIWZdWWI2q266Bvq307NFe8DlvUshJcop1z4Qq8IOa6HyYks1op5lXuZDs9kLfRD32QZVRTL5pD2F0z/eAMI+MbA6AYD59kC+doDfpohttzEGndo3HwSADDOWAr7sJYAWpZcPff8lRzV8hUlKun56CzIeGOgw2yTZzJtaTN0JehC94EsDQXMrtIaTYbBhWYYxeJTfZva4N6S+aQzqIn1NWkRtgTBWXUJuxhMAwSSS82EHvJa78KivicJI0UuziH51lcTwS5Psz1MqAgMcN0o1cZpsSLMK1tvKGs63+0PMIcrvMymYcSJBaYRevojnS1MghqmnhU1bz7J3WuvwJ52fj24pmVTabIH9eEZCohu7S+1v39aH4SZ6Rnn2NDQDGFFOuneAYcpy7/KX4MxMaE8HtI4aDWAG2tnYs9OtuvtwKj3y/zSPsWF4FKsI1QTCu9PgDXig9uJvKoPskwTVETFDIjz3oH7fjboE1nCCzGH64AXxppCpLcSKLjJZxwkUyOB/JqTuC6Osxg30wyBYDHUqgsiUg9+yuNxLhSsg15Nf5BOHrIxOKs4gzDwliqoI4OfvRYcn/e9y7L7bJ7/xCz2qsdMZhVvWPu2za+/63C3DyNzjHu75YN//jHn4fNPAgq6DsEw3G2QuAkKIvAzPbDG+igWbF0CrEQnwPqDiANVi0UraevhLNHh77dpvXeZ8ar8imyHbvwlXBOTqsBG4bRfNOtcpjLrSiaYdhP8MqD0mO4+rRuuIftumxn7pzrvzZIFrr5b2r4ZsfDDXz4htwKpvOPOFOO/8RssMvJKaqA8Ul0aVg66FYdgB4NAzHmXjjkQTD4MTH9F90f9/J7//uXfuLpC2PLGzZJ0EDgI5HYhrexJ2ah8LQjx7LHR7SY4w628pHdEVnBqd4/IvHn/xxxti7BMFAhYQnVRz4Llv+26uI8Pwx3oOP2JI7PolgMsbGnny5O7tT/SgFe6cgeYt/9XFrfu7XkCw2JdAZAmN5wkXvuofCtx0EnqHQ9cH1wZFMMKa0xs7bUBiTxRLmEFWQH40fg2c74SwlRImWvo3zqSbsizE3YE2cV96AF18H7qUhwnICCAASEBKJtE2+5GabcPT7uzrTyNlYjcufd3xOBedbFeMCIldaOeIvkDsGDuhNj95gnXEESDwGx8i3ifZJmGFVuLk2PfUr/IlGwCbhPy0AEufzn0O2uuap9wekB8csSorQYCFrovswPG4i+NL7/l39DfFWiyLbnGNW8+pHACaN85cPvVW4fJIFyMAlD72ml//iAusmnfsjG//2T+JS2o1HZFkfe9yFtvyO/7bW52+xLGaVLAbU8iM/7ABHzUgZueL3Xyb1yU/wFUKTDf3ZeP8PCBW6k+QIxzoSN+nsr9tigg0tAmD4mizFyX3yR9JciTmuf/keXHdz88V3J2W6QfBlCJZBY578QsjiJReHDCaHrMJHUfEHMV3oHE/pebRAaZzGpLNJwSgGYZqd5PEmJ8NrX8slZK9v3mdvbvmG1V4RkDgBO+DNEhIdgF/JoBLwE2YcxH942jnfxfdnioXgTcJonVVev448f/Ark069wquqx6uUjTr5d86lv7RFcjR/40FLk4+nEud3FYFZzSsPWu1D3yP2rBy9DCQcIE3VrreVt33Kyq5+AbIXsVL8mWPoSzpXPCV4cU5hrgI3DmJO8DCID1Es4/Wz9+uggUeLpQRCPhYlzXsBNqhRB51lxTMOt1DFJE8cB8tIR6F0skl2qHLfrL/9SiZzee9IyN59GdA3kZw0ykXpS4jVdQAsvkArmGxvt9g+J1vFYe+zIqIv5NWnMzlrn7sVw+4DbndnwIQjUEj2LVMv+gnwPxa7WYbkSr+zVtLOytA66oSP4cTuBQ/K4WzKef9nC77xd5ccqWjyPMfgCqc24NOdRabORqFH+FgLMGPzphExsa8jj1n6IiArnHWktS1+DIRM3kDFTnEt70NZiL2uBUPt3lIGBTzermeCmmvJV3OMTQMNjyAgTpPStzgdBwpDaawVmlI35RBr2jgfISyvz+n7RM/vPbGJx+A6DCM+BY1nAP+dINGoinIIwR80PHc7oSebbMx537PJp34mxw579ZXAt1Qeepatxi5X9YcvWwAX0M0v3k+0xT64klYQt+R5pBeTVVRpVxbddIk1v/B71BF+hwUaX7rP5nzpCfLuzHMVFnIQWxG+1MKoIYyu6qmQRSEHtcUAsiLi0yMjCQbEJTYAr9O3yBvSkXSAJ4WbrXyxA8yRSljHW0tK7YVN+9YwdL5vObqt9M0BjXQVRBOmyEZVdsInbCoGUmdH4v78Uutdpee7ll47K6rsE8yyaHu+OCzG7s7i7WeYNdLyn2F3qz2gBFcaJJ0I5IYwWUk/wbIJNo2D6QsJXQ6VjOwCksU8HsSVdSqAo5JvX0Ctz3qfSqxUEoe2ekjL2psvsk5Si4w980s2/cwvc4+3LdY88ANr+cfvLVKOIz2kTgaWZHMNsWc/sJKP/cYxyXLHLT/wHVb3/N2uXmcro5FJx11EK90Fwmkd6Hg6ARDZ79qI01IGr3a8BqSFV1FQoLJphCd4JqHCyinOGxGFEbxaz5lytw+5lwEBj1OCsaiKWRpx4hU280PXu4lT9KK0N0n0EQ1kr2rAdhXHbcOPVVt6oACpPqZdSK4bPO2ihLxIculZJLEodUi2aKwVHfB2KyY1bAgsJUNnAn6hFX/kZjJq+WVsRUxOYygtwhc53Melc+oZV9EGNjGY9Q1P/woS9TciIhJWQVDguMPO7Wpy8plfsZaX7yPma61F0u0c7jrfkR0pElTSrVVsf00JwOQgELdVFrp52VNEbxLXRRSJSjG8UfVzd8JbcXIwNjog3drwPmwilVt882qAZCGhPCux8lfB99U7lxWRW2fAxdqfxYNRc5om3NolOpgw19UbgewrT2CG0GDl3tntQobrxcBfBgQ8UpRZW6sVzDzBppIhS0VCJHjBalncNXdeaUlcI7QrFcYrHkC+xanOpLUee4lF5x4HOsfoiWnD7SqF2EB+kmTyLD/h4zaeI6mLAC5vCV317iVrnyPt2Yu2+q6vEt/0GKI04iwn9JbMPQFF3FiX3EBYIwKTLsy06BeXWiNa7yChz37S2a569UELfDpsow85k95yH4BQTgZ0pZLzEyzYWbsGrIfklXPIV+BgPYvcja9YP8iIEhq04Y6aB54YjvY+dD/tYJUicu9okdtqV2P0vRB9lwQ8/IUUDQJpCiEoBIJllsh2wsy3ufH7JYoxWj9hPW0k0Rx18BluvCFIaBTy2N7ZxEaAPNNnkbihWrTO2y2i6Wno90TCYUMSvXnCAQ5HNi/50bstveFVFzYbwK3CD4BkyfEi180AImn9y0RJEjeVJBhOIrG00Kw0WCRrEy+63uaQ5r64B+BoWvNF7ZTil7zPlfdZ0X7vQqprt+r7v2Gvf/NIW3P3191tDkHwaf3fb7Km528nvLcCbEFoDfFdISIzNuJgJuVbHrtUKH1uThJTMF0C/i2/PIX4HkFT8s1771o8bFIJMGq+aIyZZBqm+sncs/g2zTiCc8vf7jZOiHNH/YQOie8TYHXidx2MTbDykz9vGfIJynkupdAfhQxDllVEwoWJZ33kl3bA/75KSPLnXbSoB8j5lofW+8CAhxitwtmk6yCHS36xEqjeV//20xwGj7EPktGzaCK0IFrE5udvtde+ebQtu/4cZ03WTk4guo9615Wkhb20q776lS/a4l9/wuZ/+xSyOJyOreePrkq1JzF3xmU3mZ84Ku3EgjCRlOS60WTnJRVELaQrptrtVLUPSSWSUkkc29aTcoV6VJeSagdHTOQLuBOSqWwR+RJGfPeDxbIc6NGzuBNjyMTeVWhX2KP6uVtz/YdEAyiTLrgO/9wZFm8kJBm7VrKlDhNFk8XmvN1mXPmAzfrA92yfzz2EWwsRoWPn2f5Xv2RTT/ssffFmVdKdolKEVUcfc7Ej1Q5TdzU8tD4MiGyJfyjf/+3eAjBQLdCmF/5gSWh7GMY1N/beI3NWeOK9IRjWDB8ExpK9Jwt/FCFEZvxpV+YmHlsOqfGXgcF86Gj8EZyfwBQrXkOXkvqNTSBmHYGcUCvy/J10hW2663PO5ydRX02GiDqQyEjXr8JJBwBl0tloITxcIjKaBqha1r1Olq6DXf+U/0cqhU5i3rPJLJEVq4kEPdb9pnRsYcJ8k1VvOOVmvh459/vQ3+SLQocyuJbEF79mG+F9lFoOXEoM+lw74EtPW9Uzt1gakuaD1yuafbxVHni6ZwejgkAxGw29WISNUIQQ4Qr9VK8Vx5/Ea7Idfq+D5JYBxuNLtzIk5s1jwrz7h8jr9oFHZIZYp6LJpEihaE8LXbUuehJYEHBsq3A3E6MYqnxJsYMrDjyT4H4YRy6KZ9n4yPdwHUWRiKNZfvH9pK7bdN+3cXJ/Nz4/xI1TKg472zYhcuOs7PIHd5IqJArwqEQJ31EkKLIvNNUblvqqKIwEyR5VBFL6k7TTzvUAUN+JBJQvyrLlJ4NYGolIftXqi4IGA8XjALCjXH/1fDubJt6wiXqKbMOdn7UwaoNR8HUaT0E5QsIZX8lX2eu9af3rtgK+LFu/moiOkZym/RI+10hjRJt2om3uqF0BeV9PfHoDdjPyG+EnntWm2+ru7FX1HvkyIOCRQ7qL36aLggVpXJP1SASQoMEVphe1fykSk4oWIo6eI4XrRkDShZt+/cKys3hJJrNp0XNWCQCpFIExiiE7rSueddjJRYIi+aiElPcPxVxqM4pI0a9cXVpQeTeqCFAd76ND7NkCPk4a6SQ+S/eoLyoVB5HfeP5fkSzrADyuEqY89YLvofebwH1sJJ6rUZKHJFgSrXoGrfWan7zH2s76Bv7YFwPoCAU9iupuq15tNc//lhR0N/ClAdcVGPy6FbacXD7K76jEDuKPFGcGjUbgg6+EX5Mfs45FUsn3z30ZIi/bBR7xFeJT8smMNIg0wKN4qcFKApoMTVK4RwyU39nCtpwcN1m03bz65S7g0ZyFUKSllj7pAvs6ADoVLZCyj4UgBQncVwM9mF4fxs4QC+8V1Ar0PYFCUTl3lFghjsSVhgTlndHGHX8JwYOHWBtSniJCSmYdYYUjp9AIAIenZAMuFnXP3kbuKjwgAS4fkl0Gvm/jXZ+1xr//wqKzjiM9L7wTgJBEVG9TVOm6f5sfHZNLYiDgcpgEfo3285nQch3sehOYe8DedWnIfdgu8Mi6m1HcFeHGKloo+Z9Id6O8y4MrTAiLl0qi1csVJZcUuUmTSavn7lI7QtmpuqX5W9270on4SZerPjjeRPfxDzwCHzHJWjBXB/ICE64VWRjQcpcMwQNQ6V8UDerOi+DZDBKXcvPlEzSprjJMG/rrVQCcevLnLEcDrayqhLq6lgUIfl8Ua3sUYFllnc8utgan7NQIYKTZeIrcSCMFgrJzgKOaGe02/ZL1/O4peTD1OC+vTQe8QhJsrP7W2cOJ2+qjmDlQaxyRVgVdr+N5IqSXE13WlYHyclpiiekdhNCoOIcD+IxI5RRE326Acj/y4joHWehZ5AMtIPMBIe018A7UlxfDRxxytvlwqEq2k1eY5Jup2Gh8bQgXItJVQKFS+09sUIoIBfiUUi7NfQncZfMljkph2QPfg8d/g0wgreRGbABoXrLFpOJddu3pmL7XkG4WXiRXnyZZcyDHMR8MboiQbBmHQwBtGGc5SXy8oHca7EbL92jXvaO4d70HRACQFMreuDu+KYGkqBAmAY2PPEo+t1HUj57bGwq73a4J86DZbUNiGUHia6Fq1VE86ySrfeImI+ka36WM76097q9eLVg7JEHFY72pa5+3Y1j8wxY1CDh9HBTSs8RJz6/4dZKUORfPVBNJqUm7olIx9wQr+NbzLvmA9FDRaQdbEVKawFTfmxhD7aM/RoXAglIEdMKqcRJIGrmbVWT2aHz2dmu495skA58GUDOhzZvgbdrcc84R3ZEdd7umwhUPiAAjd8G76jYLv3pgm78z98CeepPrDApI2QgTsB4BPmcRiHSCTrSSUwOVxoaEoTFcVZQwKwzJztv/+nZ5+8DDE34yBDQvxcHp5E/wzUNuIzikYy07Ok3Y7ra8CDWp0pQmIXtZrOBKStm2+BnrQG1fgBSlia087L1W/dfrYJwXY/QkFS1MYganrCTq2pGHvKerz231Vda85iV4miLHf6TBMJ01610ySd0krWwMJVwM0bh38bv8O8tv+hAcejOiGcADAKhvfmx2bYQl50sQUlkwcYY1LJ+PRng+kE0OZSVbkP6HCFI9N1SLNoPH1LNK9FM+1VJ7CFDYBbABBD6i4AyXTiI3I0AxdjqBl/u47B8xvitXtfiwgZYBAY92W/viJ7HfrMNtAQUbJQLPM+G0r9jamz7gwkfy6Wr7NqxYb6UzKd7vVAvifNXw7C2EAq+w6id/Rcq4z7vbhd6nfvTXLtNpgjOhHDIbMZ0QlC9ZBensvGX2WfUTP7UMmCbvF61zrzqQrmz2Ua4eZfFacu/XyIKBOUR6Hyaso3qt1b9yj9X+4zbyBLZhIoFXgcS4wrsSYLcQnpwvamvcabQ770xrAUM2Pf9rS0cgO4KZnOSTv3dovNMxyIvIjkw08o4UCCkJuOxk0fKJYNCZ7tjJAvRQUZSYOixFjPrAaEX/oxwQ8EgykUV6899/aVPf+026RmHixx17Abt2vm1+4BpEVBRaSDl5/kM7wIeLQ7y9wxk9Z3zyLotgT6pCjb/+T1+06nu/Y2VzjrcyRG0t2Ai5M3z9WcgjRxtCKqNgNWVvV1GdNa//zWrw0nNHLHItzT3KwZeQQi9XlEAzueY1W3LfNfBRE12WiwzYSTmhHalS7FMOczh6DpYZdf43bNQh5yNBIv1AWVxfMIkYf2WHv8caXsUPKN4IVR6sWiLfq8G958mfAEDz7OF51eFdcWE9kNoMvJ4bg3g3BA4lHw+NmoRbxz5WCNlR7kUluwqXkrk1l6amZ0/cXnAtePPb87eBfh4Q8EjEDuLju/mJX1rFUR+AAZ3tDJ9CcDPP+4472W4TJ8+lSWXiB0U6jazS1VdMtzHvOt8mvPNzXWdTjCZ5QfVTv7QEibkX/exCm3HpL8iEcaLrbxjvvHDu8I38ADSFVYQ5r/vDVZAqVldolZEr8VOS6IyODYvytwphWQE6pKaXyA2I9KaULT4A1lmo3V0O7L1PaLpD4w6yGRyW1rNIalORgSKNGUVYMUWcmucF6X7apS8esIg80gM00fKKzKJ5Fv8kX6ggibUC8IHyhIzgPCbeJAJvm/hXBwAACBJJREFUFgWbRKUk7bd4Yxdwqg1vk2us3XPS76P9/DAg4FH1WQ469ePLs+rmS23uVSTtdpGcsp0HbOJJl5K+/lxrJjxYrhTKCRjB2iyHqzCces/urcAe1rHyBcwKOHm3rLOVPz7TGo78oFUcfh4Tgd2JVG/ZFGc3kN62ZcVLVkvKtuYlTwJ8aH+F2YSi3ZghOZCpDjCiQmLlmSekMv7ES6x4zjEA1RKrv/8bdJyF2IpILPeIJFnHOjHaSmzvQN/TgZ2rA01vJ+ExKU7K6WjchFNOoyMB/czfm79M/3RasTt2Cp7Q8WLwejK+BkaOIX/nFJcAPEJWsgKwSYzv4k36ciY5QryN/nibouerd7N3ZRsP9vvTwGLVgVPxLllsUykmu3DuSTb98ts4kW60q1iinpBf3wF5V722JQYux7Wi+bFrYYoVAAjFBZP42FlJ2bRQqumE3yD8RYZJTClruRaOhRVAKerBQ+TCPMp84bPKd1xpI0m0UIDnnvzVXUgy5ExFbb/2tYPJxbMMoOs2j7gf3Qt3cG9wzFy0yfhZE0btTvvDlUMYTn46cqnIgt3knpYnJ93Pb+uTFkQdQrGIAx0d43mAXYAMoEtwEI+iTvrAtn6OQZKOKqQNxzELyiQSRtKJ6RwMp3nfsi2NTxXkl17fPWziftgtLwPCPB611aKRrISFb1nyuC36DucxnPV1G3Xoe5BGtl6NBpZEf9Mw/2Hb+NA11r7in7kMWx7qdKgC0V1+LKo7S7KlVIswhWel9hhjKmFmvMlSjSwETKGVjLPxp3/eJUHwJo6fRNYoSVw34k11TvnYn4JLU602E6tfBIbAqvA0flwp3HVXi/fitejV2+Pytj8C3O5II/UTfstFfUrSkW9z5RR3AEkEKUfnUcQIOxYJEm/igf22q87/6vWou1/dn/J37Pr3ra/6ttqFNgQBoHTDCluDpFX1t0NMYnts2hFkUGcCmCSdE94OGVAK2pYlz1jnuldhVchQTrpb0RwPGPs0AhYQlhlIkYkjAwltXbfQGSI7SAfXDoZRWrgOMp9KmktyKL0/QxJOMFn/BQzTz87u+Uzeou1UCKySDKoOoBHdHckRXyIg4T0DiVRuoKBUBkg6Uc62ihKKreOdYpWTSfeL9NMjeDDfjjaAw6xuJ2iORIgGA075mnbf+6CBR4hSwXGgEMgB+uZ1r1gVPIzLHQxzmhX3j7OTlG9yvVR2Lhfd4Ha6h2Y1P2+qgClCqPpX3XQBflqIp5AcuUh4rp4snkgg2NBZpGnXY0J3vEWRQ9WNjQZ9KMo1SJtn84OBlaRDgnORHCUucBhFkg4pUiIA0EDFYa+PQGYXChnagKPZHDTweEuQHyELg/iLrxbbRiABJyJlFBfcISXdM+E99qaXMVeNWtKqcGamDwWMTuvbGobxerl9UBVIezudOrndwyYAiPQmMisIK6IGCHEOlzSuJURtxHRYHEZauYJECdkJ9jDGqpfebHjv+dnS9f7LwO7q//nd/8sOAs9WOgq/ISZYjmJvdqdvpfYtLsldIiNndRR3atFbpi1u67qgPklKE6CI7HiUx+OfJOno6EktuKQ2nW0RKptpYQEGzGsB/EkhDmw6yD7CoSH9FREaN3Y1BJPsxYGob/r7zys7D3iYG2+Ktr/Td8Y0qhXxIF7ZTptixp0WttOzVUkCgvS5k+1KsedwGmEM/+UC9CZRVPYFMLVhzuUKAkiDKV5vBDh6Si/ejAymjr3p3p0KPLt/4HmgyWE7fZUYL9KJg7pLZCCMg2OZHLfCZbMtDAaJcdSlR3ZgZvECDGK3yoNhzzE4SizG1cHD1u7oefdb7/NeCzxSFsKUYAyFN0EdID4FDh4VcxkO5OM9VT0MbCGZt3TSTRRx2MWmKzZmgMWT/IeBpr/pGhLA40hQVw895jWPU3TZ6WrQmTgtLMo1OVhIVR8gW0UEL8ECAgVDhAG7NG3SmyAOK0arb3GIyXE9+uU/m6T0Hfuu+L6HgccDEYGLx2jKjQC/XdlyZPwTBwqmkKN5sGyi51uC3qSA5AEF5PXT4bCKdvDOlNhyenoD5TC4bDlDb+7KHgIelhUyI8swYaVgFmW7QAOLr48fm1cE141o5Sz4Ep2fPgefYA+biMEdqN5E07J13LL1q29uGt+aT+8S4NHyyDVVmlm57cr11FmGIT3CLC6GS+LwCKQaZZSQFhZJpxAeJVyB+r5MiTF7L7KqkX3Iidj85NrYKpv71lzIPTHqnQc8WlVZh5F0koTn+rCMyzUjQIixv6gSlwFSolTOBkjmYs/xUslGSUPiRxIaCDbpApYc4OyJyRpus/cM9AM8iLfcJ07EKzmehC/uF/QmGWKfnIES3kSq+mwABhbvtGDZNJcCJTpmqvM3UQKDMCExIQx/W2tMDvVigD2+J9fc8NteMQN91lMgo5IHm76GPzl6YbtCVR/GbhOqmErqFHgTDm5TDLjHm6A3cfYKr6a+rx75UQvS9eqbsmrk2+179/D3oTwD3cAj7IG+JOVrhUcRE4upgcxXOmUmNBItLKr6iHxg5ZAkQHGqeqzklDx+GshAPfKTfyoPpIOpYSCtDN+zO2agC3jkXBUoGWuxifvjVS+npH2dpBOTOCyv+n5U9QjW0DIUaeKQKdjcd0e/h9sYAjPQ5UkYJ8grBaOr0BWVYVwwBFZniHehC3h68iLQLbotGShPVob4KIa7t0dmoAt4vNYlS3k4Zxjz7JH12Ksa7eJ5vF4PY5q9avX2cGeHuds9vAB7c/P/HyVAB47QcdUjAAAAAElFTkSuQmCC"/>
          <p:cNvSpPr>
            <a:spLocks noChangeAspect="1" noChangeArrowheads="1"/>
          </p:cNvSpPr>
          <p:nvPr/>
        </p:nvSpPr>
        <p:spPr bwMode="auto">
          <a:xfrm>
            <a:off x="307975" y="-190500"/>
            <a:ext cx="857250" cy="72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149762"/>
            <a:ext cx="2118794" cy="1822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75" y="193534"/>
            <a:ext cx="4264025" cy="322799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2040" y="2010144"/>
            <a:ext cx="3854747" cy="2714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702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34558"/>
            <a:ext cx="3960362" cy="2966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0817" y="1700808"/>
            <a:ext cx="4326048" cy="3240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67544" y="558924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The copper needs to be separated from the rock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96178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110319"/>
            <a:ext cx="9252520" cy="549274"/>
          </a:xfrm>
        </p:spPr>
        <p:txBody>
          <a:bodyPr>
            <a:noAutofit/>
          </a:bodyPr>
          <a:lstStyle/>
          <a:p>
            <a:r>
              <a:rPr lang="en-GB" sz="3600" b="1" dirty="0"/>
              <a:t>Water driven stamp mill – 4 stamps labelled “E”</a:t>
            </a:r>
          </a:p>
        </p:txBody>
      </p:sp>
      <p:pic>
        <p:nvPicPr>
          <p:cNvPr id="5" name="Picture 4"/>
          <p:cNvPicPr/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440" t="2174" r="3043" b="8741"/>
          <a:stretch/>
        </p:blipFill>
        <p:spPr>
          <a:xfrm>
            <a:off x="3933645" y="146649"/>
            <a:ext cx="5210356" cy="5730757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9511" y="1932317"/>
            <a:ext cx="3856860" cy="394508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67544" y="260648"/>
            <a:ext cx="1584176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Timeline: 1500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77328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78577"/>
            <a:ext cx="8035384" cy="5445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67544" y="260648"/>
            <a:ext cx="1584176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Timeline: 1850</a:t>
            </a:r>
            <a:endParaRPr lang="en-GB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0" y="6110319"/>
            <a:ext cx="9252520" cy="5492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rgbClr val="0000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 smtClean="0">
                <a:solidFill>
                  <a:schemeClr val="tx1"/>
                </a:solidFill>
              </a:rPr>
              <a:t>Water driven stamp mill</a:t>
            </a:r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3296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151619"/>
            <a:ext cx="9144000" cy="706381"/>
          </a:xfrm>
        </p:spPr>
        <p:txBody>
          <a:bodyPr>
            <a:normAutofit/>
          </a:bodyPr>
          <a:lstStyle/>
          <a:p>
            <a:r>
              <a:rPr lang="en-GB" dirty="0" smtClean="0"/>
              <a:t>Electric powered crushing plant</a:t>
            </a:r>
            <a:endParaRPr lang="en-GB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556" y="0"/>
            <a:ext cx="8243303" cy="6174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67544" y="260648"/>
            <a:ext cx="1872208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Timeline: 1900s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10643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The modern separation process</a:t>
            </a:r>
            <a:endParaRPr lang="en-GB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640"/>
            <a:ext cx="9108598" cy="5112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96419" y="188640"/>
            <a:ext cx="1548040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Timeline</a:t>
            </a:r>
            <a:r>
              <a:rPr lang="en-GB" dirty="0" smtClean="0"/>
              <a:t>:</a:t>
            </a:r>
          </a:p>
          <a:p>
            <a:r>
              <a:rPr lang="en-GB" dirty="0" smtClean="0"/>
              <a:t> 21</a:t>
            </a:r>
            <a:r>
              <a:rPr lang="en-GB" baseline="30000" dirty="0" smtClean="0"/>
              <a:t>st</a:t>
            </a:r>
            <a:r>
              <a:rPr lang="en-GB" dirty="0" smtClean="0"/>
              <a:t> </a:t>
            </a:r>
            <a:r>
              <a:rPr lang="en-GB" dirty="0" smtClean="0"/>
              <a:t>Century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48218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589240"/>
            <a:ext cx="9144000" cy="1143000"/>
          </a:xfrm>
        </p:spPr>
        <p:txBody>
          <a:bodyPr>
            <a:normAutofit/>
          </a:bodyPr>
          <a:lstStyle/>
          <a:p>
            <a:r>
              <a:rPr lang="en-GB" dirty="0" smtClean="0"/>
              <a:t>The powder is stored before processing</a:t>
            </a:r>
            <a:endParaRPr lang="en-GB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0"/>
            <a:ext cx="8069317" cy="5805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39552" y="116632"/>
            <a:ext cx="1548040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Timeline</a:t>
            </a:r>
            <a:r>
              <a:rPr lang="en-GB" dirty="0" smtClean="0"/>
              <a:t>:</a:t>
            </a:r>
          </a:p>
          <a:p>
            <a:r>
              <a:rPr lang="en-GB" dirty="0" smtClean="0"/>
              <a:t> 21</a:t>
            </a:r>
            <a:r>
              <a:rPr lang="en-GB" baseline="30000" dirty="0" smtClean="0"/>
              <a:t>st</a:t>
            </a:r>
            <a:r>
              <a:rPr lang="en-GB" dirty="0" smtClean="0"/>
              <a:t> </a:t>
            </a:r>
            <a:r>
              <a:rPr lang="en-GB" dirty="0" smtClean="0"/>
              <a:t>Century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02259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08520" y="5589240"/>
            <a:ext cx="9396536" cy="1143000"/>
          </a:xfrm>
        </p:spPr>
        <p:txBody>
          <a:bodyPr>
            <a:normAutofit fontScale="90000"/>
          </a:bodyPr>
          <a:lstStyle/>
          <a:p>
            <a:r>
              <a:rPr lang="en-GB" sz="4000" dirty="0" smtClean="0"/>
              <a:t>The</a:t>
            </a:r>
            <a:r>
              <a:rPr lang="en-GB" dirty="0" smtClean="0"/>
              <a:t> powder is treated to get rid of the rock</a:t>
            </a:r>
            <a:br>
              <a:rPr lang="en-GB" dirty="0" smtClean="0"/>
            </a:br>
            <a:r>
              <a:rPr lang="en-GB" dirty="0" smtClean="0"/>
              <a:t>- by heat</a:t>
            </a:r>
            <a:endParaRPr lang="en-GB" dirty="0"/>
          </a:p>
        </p:txBody>
      </p:sp>
      <p:pic>
        <p:nvPicPr>
          <p:cNvPr id="13314" name="Picture 2" descr="Image result for copper smelt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047" y="620688"/>
            <a:ext cx="7808863" cy="439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9598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42724"/>
            <a:ext cx="6696744" cy="5016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-108520" y="5589240"/>
            <a:ext cx="9396536" cy="1143000"/>
          </a:xfrm>
        </p:spPr>
        <p:txBody>
          <a:bodyPr>
            <a:normAutofit fontScale="90000"/>
          </a:bodyPr>
          <a:lstStyle/>
          <a:p>
            <a:r>
              <a:rPr lang="en-GB" sz="4000" dirty="0" smtClean="0"/>
              <a:t>The</a:t>
            </a:r>
            <a:r>
              <a:rPr lang="en-GB" dirty="0" smtClean="0"/>
              <a:t> powder is treated to get rid of the rock</a:t>
            </a:r>
            <a:br>
              <a:rPr lang="en-GB" dirty="0" smtClean="0"/>
            </a:br>
            <a:r>
              <a:rPr lang="en-GB" dirty="0" smtClean="0"/>
              <a:t>- by electricity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77188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836712"/>
            <a:ext cx="8308063" cy="4407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-108520" y="5589240"/>
            <a:ext cx="9396536" cy="1143000"/>
          </a:xfrm>
        </p:spPr>
        <p:txBody>
          <a:bodyPr>
            <a:normAutofit fontScale="90000"/>
          </a:bodyPr>
          <a:lstStyle/>
          <a:p>
            <a:r>
              <a:rPr lang="en-GB" sz="4000" dirty="0" smtClean="0"/>
              <a:t>The</a:t>
            </a:r>
            <a:r>
              <a:rPr lang="en-GB" dirty="0" smtClean="0"/>
              <a:t> powder is treated to get rid of the rock</a:t>
            </a:r>
            <a:br>
              <a:rPr lang="en-GB" dirty="0" smtClean="0"/>
            </a:br>
            <a:r>
              <a:rPr lang="en-GB" dirty="0" smtClean="0"/>
              <a:t>- by floating the copper on bubbles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15512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43</TotalTime>
  <Words>309</Words>
  <Application>Microsoft Office PowerPoint</Application>
  <PresentationFormat>On-screen Show (4:3)</PresentationFormat>
  <Paragraphs>64</Paragraphs>
  <Slides>29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4" baseType="lpstr">
      <vt:lpstr>Arial</vt:lpstr>
      <vt:lpstr>Calibri</vt:lpstr>
      <vt:lpstr>Calibri Light</vt:lpstr>
      <vt:lpstr>Office Theme</vt:lpstr>
      <vt:lpstr>Bitmap Image</vt:lpstr>
      <vt:lpstr>Coniston Coppermines Part 1 Stephe Cove October 2026</vt:lpstr>
      <vt:lpstr>Coniston Coppermines</vt:lpstr>
      <vt:lpstr>THE FIRST MINERS</vt:lpstr>
      <vt:lpstr>Mining Flints, Grimes Graves, Thetford - carrying</vt:lpstr>
      <vt:lpstr>Grimes Graves, Thetford - lifting</vt:lpstr>
      <vt:lpstr>Jack roll - going deeper; lifting heavier loads</vt:lpstr>
      <vt:lpstr>A kibble at surface, another at shaft bottom</vt:lpstr>
      <vt:lpstr>Direct horse power</vt:lpstr>
      <vt:lpstr>Horse gin winding kibbles up the shaft</vt:lpstr>
      <vt:lpstr>INTRODUCING COPPER</vt:lpstr>
      <vt:lpstr>Copper is a metal</vt:lpstr>
      <vt:lpstr>Metals come from ores</vt:lpstr>
      <vt:lpstr>Ores are rocks mixed with metals </vt:lpstr>
      <vt:lpstr>There are many different copper ores</vt:lpstr>
      <vt:lpstr>I like peacock ore (Bornite) best</vt:lpstr>
      <vt:lpstr>Secondary mineralisation</vt:lpstr>
      <vt:lpstr>Copper – man’s oldest metal</vt:lpstr>
      <vt:lpstr>Chile, Democratic Republic of Congo and Peru  are the world’s leading producers</vt:lpstr>
      <vt:lpstr>Open cast mining on a huge scale</vt:lpstr>
      <vt:lpstr>PROCESSING THE ORES</vt:lpstr>
      <vt:lpstr>The copper needs to be separated from the rock</vt:lpstr>
      <vt:lpstr>Water driven stamp mill – 4 stamps labelled “E”</vt:lpstr>
      <vt:lpstr>PowerPoint Presentation</vt:lpstr>
      <vt:lpstr>Electric powered crushing plant</vt:lpstr>
      <vt:lpstr>The modern separation process</vt:lpstr>
      <vt:lpstr>The powder is stored before processing</vt:lpstr>
      <vt:lpstr>The powder is treated to get rid of the rock - by heat</vt:lpstr>
      <vt:lpstr>The powder is treated to get rid of the rock - by electricity</vt:lpstr>
      <vt:lpstr>The powder is treated to get rid of the rock - by floating the copper on bubbles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stephe cove</dc:creator>
  <cp:lastModifiedBy>stephe cove</cp:lastModifiedBy>
  <cp:revision>6</cp:revision>
  <dcterms:created xsi:type="dcterms:W3CDTF">2026-10-13T16:30:52Z</dcterms:created>
  <dcterms:modified xsi:type="dcterms:W3CDTF">2026-10-14T15:19:10Z</dcterms:modified>
</cp:coreProperties>
</file>